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6" r:id="rId9"/>
    <p:sldId id="267" r:id="rId10"/>
    <p:sldId id="263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65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07724E-9476-4EC2-8DE4-0721CD35C816}" type="doc">
      <dgm:prSet loTypeId="urn:microsoft.com/office/officeart/2005/8/layout/pyramid1" loCatId="pyramid" qsTypeId="urn:microsoft.com/office/officeart/2005/8/quickstyle/simple2" qsCatId="simple" csTypeId="urn:microsoft.com/office/officeart/2005/8/colors/accent1_2" csCatId="accent1" phldr="1"/>
      <dgm:spPr/>
    </dgm:pt>
    <dgm:pt modelId="{1B90817F-8EA1-44F6-ACC5-5EB0FD8E835A}">
      <dgm:prSet phldrT="[Текст]" custT="1"/>
      <dgm:spPr/>
      <dgm:t>
        <a:bodyPr/>
        <a:lstStyle/>
        <a:p>
          <a:endParaRPr lang="ru-RU" sz="1200" dirty="0"/>
        </a:p>
        <a:p>
          <a:endParaRPr lang="ru-RU" sz="1200" dirty="0"/>
        </a:p>
        <a:p>
          <a:endParaRPr lang="ru-RU" sz="1200" dirty="0"/>
        </a:p>
        <a:p>
          <a:endParaRPr lang="ru-RU" sz="1200" dirty="0"/>
        </a:p>
        <a:p>
          <a:endParaRPr lang="ru-RU" sz="1200" dirty="0"/>
        </a:p>
        <a:p>
          <a:r>
            <a:rPr lang="ru-RU" sz="1200" dirty="0"/>
            <a:t>Федеральный уровень – </a:t>
          </a:r>
        </a:p>
        <a:p>
          <a:r>
            <a:rPr lang="ru-RU" sz="1200" dirty="0"/>
            <a:t>не выявлены</a:t>
          </a:r>
        </a:p>
      </dgm:t>
    </dgm:pt>
    <dgm:pt modelId="{58127C1E-02AD-4112-AF00-CBFD109CC54E}" type="parTrans" cxnId="{A543BD25-D1B2-40F6-AC59-68EF00ABAE52}">
      <dgm:prSet/>
      <dgm:spPr/>
      <dgm:t>
        <a:bodyPr/>
        <a:lstStyle/>
        <a:p>
          <a:endParaRPr lang="ru-RU"/>
        </a:p>
      </dgm:t>
    </dgm:pt>
    <dgm:pt modelId="{2BF27FA0-6722-47BE-9C7F-08936A4DEBE9}" type="sibTrans" cxnId="{A543BD25-D1B2-40F6-AC59-68EF00ABAE52}">
      <dgm:prSet/>
      <dgm:spPr/>
      <dgm:t>
        <a:bodyPr/>
        <a:lstStyle/>
        <a:p>
          <a:endParaRPr lang="ru-RU"/>
        </a:p>
      </dgm:t>
    </dgm:pt>
    <dgm:pt modelId="{977E2D25-DAF6-4D9E-9EC5-187DA3C14004}">
      <dgm:prSet phldrT="[Текст]" custT="1"/>
      <dgm:spPr/>
      <dgm:t>
        <a:bodyPr/>
        <a:lstStyle/>
        <a:p>
          <a:r>
            <a:rPr lang="ru-RU" sz="1200" dirty="0"/>
            <a:t>Региональный уровень –</a:t>
          </a:r>
        </a:p>
        <a:p>
          <a:r>
            <a:rPr lang="ru-RU" sz="1200" dirty="0"/>
            <a:t>не выявлены</a:t>
          </a:r>
        </a:p>
      </dgm:t>
    </dgm:pt>
    <dgm:pt modelId="{CFF7FC5A-7B20-496E-ACA0-9C5A22389CA1}" type="parTrans" cxnId="{8F10DA8F-F876-43B2-A88F-DAA1F0A24452}">
      <dgm:prSet/>
      <dgm:spPr/>
      <dgm:t>
        <a:bodyPr/>
        <a:lstStyle/>
        <a:p>
          <a:endParaRPr lang="ru-RU"/>
        </a:p>
      </dgm:t>
    </dgm:pt>
    <dgm:pt modelId="{CA45CF1D-E417-44F3-B68B-A0340D730642}" type="sibTrans" cxnId="{8F10DA8F-F876-43B2-A88F-DAA1F0A24452}">
      <dgm:prSet/>
      <dgm:spPr/>
      <dgm:t>
        <a:bodyPr/>
        <a:lstStyle/>
        <a:p>
          <a:endParaRPr lang="ru-RU"/>
        </a:p>
      </dgm:t>
    </dgm:pt>
    <dgm:pt modelId="{5EBDA639-9410-4CB3-A2F5-6FAD8F454024}">
      <dgm:prSet phldrT="[Текст]" custT="1"/>
      <dgm:spPr/>
      <dgm:t>
        <a:bodyPr/>
        <a:lstStyle/>
        <a:p>
          <a:r>
            <a:rPr lang="ru-RU" sz="1200" dirty="0"/>
            <a:t>Проблемы решаемые организацией:</a:t>
          </a:r>
        </a:p>
        <a:p>
          <a:r>
            <a:rPr lang="ru-RU" sz="1200" dirty="0"/>
            <a:t>- отсутствие расписания,</a:t>
          </a:r>
        </a:p>
        <a:p>
          <a:r>
            <a:rPr lang="ru-RU" sz="1200" dirty="0"/>
            <a:t>- отсутствие ПП на месте,</a:t>
          </a:r>
        </a:p>
        <a:p>
          <a:r>
            <a:rPr lang="ru-RU" sz="1200" dirty="0"/>
            <a:t>- отсутствие литературы с НОД,</a:t>
          </a:r>
        </a:p>
        <a:p>
          <a:r>
            <a:rPr lang="ru-RU" sz="1200" dirty="0"/>
            <a:t>- нет доступа к интернету,</a:t>
          </a:r>
        </a:p>
        <a:p>
          <a:r>
            <a:rPr lang="ru-RU" sz="1200" dirty="0"/>
            <a:t>-отсутствие готовой наглядности,</a:t>
          </a:r>
        </a:p>
        <a:p>
          <a:r>
            <a:rPr lang="ru-RU" sz="1200" dirty="0"/>
            <a:t>-отсутствие практического материала.</a:t>
          </a:r>
        </a:p>
      </dgm:t>
    </dgm:pt>
    <dgm:pt modelId="{58574059-5C7A-4092-B60A-7E65FFF117F8}" type="parTrans" cxnId="{3B14C69E-81FA-4884-92BD-F9A4B50483ED}">
      <dgm:prSet/>
      <dgm:spPr/>
      <dgm:t>
        <a:bodyPr/>
        <a:lstStyle/>
        <a:p>
          <a:endParaRPr lang="ru-RU"/>
        </a:p>
      </dgm:t>
    </dgm:pt>
    <dgm:pt modelId="{D20B2797-2714-4ED9-AF94-62F4AAAB9737}" type="sibTrans" cxnId="{3B14C69E-81FA-4884-92BD-F9A4B50483ED}">
      <dgm:prSet/>
      <dgm:spPr/>
      <dgm:t>
        <a:bodyPr/>
        <a:lstStyle/>
        <a:p>
          <a:endParaRPr lang="ru-RU"/>
        </a:p>
      </dgm:t>
    </dgm:pt>
    <dgm:pt modelId="{1A813881-B01A-49AD-8DF2-7738F40F5277}" type="pres">
      <dgm:prSet presAssocID="{0107724E-9476-4EC2-8DE4-0721CD35C816}" presName="Name0" presStyleCnt="0">
        <dgm:presLayoutVars>
          <dgm:dir/>
          <dgm:animLvl val="lvl"/>
          <dgm:resizeHandles val="exact"/>
        </dgm:presLayoutVars>
      </dgm:prSet>
      <dgm:spPr/>
    </dgm:pt>
    <dgm:pt modelId="{52F1041D-02AD-43AE-8981-D7765F1A5A0F}" type="pres">
      <dgm:prSet presAssocID="{1B90817F-8EA1-44F6-ACC5-5EB0FD8E835A}" presName="Name8" presStyleCnt="0"/>
      <dgm:spPr/>
    </dgm:pt>
    <dgm:pt modelId="{46D899DE-954E-4151-9697-E678478BF66A}" type="pres">
      <dgm:prSet presAssocID="{1B90817F-8EA1-44F6-ACC5-5EB0FD8E835A}" presName="level" presStyleLbl="node1" presStyleIdx="0" presStyleCnt="3" custScaleY="87302" custLinFactNeighborX="1954">
        <dgm:presLayoutVars>
          <dgm:chMax val="1"/>
          <dgm:bulletEnabled val="1"/>
        </dgm:presLayoutVars>
      </dgm:prSet>
      <dgm:spPr/>
    </dgm:pt>
    <dgm:pt modelId="{344631A6-5F65-4D02-B29E-62F10F86ED27}" type="pres">
      <dgm:prSet presAssocID="{1B90817F-8EA1-44F6-ACC5-5EB0FD8E835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44155C4-2EB1-429F-B607-0B48A1D729FC}" type="pres">
      <dgm:prSet presAssocID="{977E2D25-DAF6-4D9E-9EC5-187DA3C14004}" presName="Name8" presStyleCnt="0"/>
      <dgm:spPr/>
    </dgm:pt>
    <dgm:pt modelId="{6E5C8B81-D58B-4FDF-A51A-8B133E6F633A}" type="pres">
      <dgm:prSet presAssocID="{977E2D25-DAF6-4D9E-9EC5-187DA3C14004}" presName="level" presStyleLbl="node1" presStyleIdx="1" presStyleCnt="3" custScaleY="66667">
        <dgm:presLayoutVars>
          <dgm:chMax val="1"/>
          <dgm:bulletEnabled val="1"/>
        </dgm:presLayoutVars>
      </dgm:prSet>
      <dgm:spPr/>
    </dgm:pt>
    <dgm:pt modelId="{E1D497BF-772D-4AF6-8BC7-AAFAED64DEBA}" type="pres">
      <dgm:prSet presAssocID="{977E2D25-DAF6-4D9E-9EC5-187DA3C1400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1641F3A-6EB8-452F-A3FD-035F884E1D61}" type="pres">
      <dgm:prSet presAssocID="{5EBDA639-9410-4CB3-A2F5-6FAD8F454024}" presName="Name8" presStyleCnt="0"/>
      <dgm:spPr/>
    </dgm:pt>
    <dgm:pt modelId="{8E64CFBC-F46F-4E24-891B-BB16DCD76A75}" type="pres">
      <dgm:prSet presAssocID="{5EBDA639-9410-4CB3-A2F5-6FAD8F454024}" presName="level" presStyleLbl="node1" presStyleIdx="2" presStyleCnt="3">
        <dgm:presLayoutVars>
          <dgm:chMax val="1"/>
          <dgm:bulletEnabled val="1"/>
        </dgm:presLayoutVars>
      </dgm:prSet>
      <dgm:spPr/>
    </dgm:pt>
    <dgm:pt modelId="{4C497B41-02E5-43F9-BD7E-931DE4A1F506}" type="pres">
      <dgm:prSet presAssocID="{5EBDA639-9410-4CB3-A2F5-6FAD8F45402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543BD25-D1B2-40F6-AC59-68EF00ABAE52}" srcId="{0107724E-9476-4EC2-8DE4-0721CD35C816}" destId="{1B90817F-8EA1-44F6-ACC5-5EB0FD8E835A}" srcOrd="0" destOrd="0" parTransId="{58127C1E-02AD-4112-AF00-CBFD109CC54E}" sibTransId="{2BF27FA0-6722-47BE-9C7F-08936A4DEBE9}"/>
    <dgm:cxn modelId="{1E97662C-E15A-4401-BBDF-CF50AE905754}" type="presOf" srcId="{977E2D25-DAF6-4D9E-9EC5-187DA3C14004}" destId="{6E5C8B81-D58B-4FDF-A51A-8B133E6F633A}" srcOrd="0" destOrd="0" presId="urn:microsoft.com/office/officeart/2005/8/layout/pyramid1"/>
    <dgm:cxn modelId="{166B0671-833B-4B02-A8CD-0C8C6549AC63}" type="presOf" srcId="{5EBDA639-9410-4CB3-A2F5-6FAD8F454024}" destId="{8E64CFBC-F46F-4E24-891B-BB16DCD76A75}" srcOrd="0" destOrd="0" presId="urn:microsoft.com/office/officeart/2005/8/layout/pyramid1"/>
    <dgm:cxn modelId="{0E839B74-6AC1-456B-8DBA-DF28F967A704}" type="presOf" srcId="{0107724E-9476-4EC2-8DE4-0721CD35C816}" destId="{1A813881-B01A-49AD-8DF2-7738F40F5277}" srcOrd="0" destOrd="0" presId="urn:microsoft.com/office/officeart/2005/8/layout/pyramid1"/>
    <dgm:cxn modelId="{E5D0B05A-C5FF-4CDD-AF1B-7C000CA64D25}" type="presOf" srcId="{977E2D25-DAF6-4D9E-9EC5-187DA3C14004}" destId="{E1D497BF-772D-4AF6-8BC7-AAFAED64DEBA}" srcOrd="1" destOrd="0" presId="urn:microsoft.com/office/officeart/2005/8/layout/pyramid1"/>
    <dgm:cxn modelId="{287AF67D-28C8-4815-85DF-B07A3E2B21DE}" type="presOf" srcId="{5EBDA639-9410-4CB3-A2F5-6FAD8F454024}" destId="{4C497B41-02E5-43F9-BD7E-931DE4A1F506}" srcOrd="1" destOrd="0" presId="urn:microsoft.com/office/officeart/2005/8/layout/pyramid1"/>
    <dgm:cxn modelId="{8F10DA8F-F876-43B2-A88F-DAA1F0A24452}" srcId="{0107724E-9476-4EC2-8DE4-0721CD35C816}" destId="{977E2D25-DAF6-4D9E-9EC5-187DA3C14004}" srcOrd="1" destOrd="0" parTransId="{CFF7FC5A-7B20-496E-ACA0-9C5A22389CA1}" sibTransId="{CA45CF1D-E417-44F3-B68B-A0340D730642}"/>
    <dgm:cxn modelId="{3B14C69E-81FA-4884-92BD-F9A4B50483ED}" srcId="{0107724E-9476-4EC2-8DE4-0721CD35C816}" destId="{5EBDA639-9410-4CB3-A2F5-6FAD8F454024}" srcOrd="2" destOrd="0" parTransId="{58574059-5C7A-4092-B60A-7E65FFF117F8}" sibTransId="{D20B2797-2714-4ED9-AF94-62F4AAAB9737}"/>
    <dgm:cxn modelId="{82E9BEC6-8552-43C6-9A2E-B7C1E44A8D85}" type="presOf" srcId="{1B90817F-8EA1-44F6-ACC5-5EB0FD8E835A}" destId="{344631A6-5F65-4D02-B29E-62F10F86ED27}" srcOrd="1" destOrd="0" presId="urn:microsoft.com/office/officeart/2005/8/layout/pyramid1"/>
    <dgm:cxn modelId="{43C32ADC-98E2-44C5-AB86-8D503B096924}" type="presOf" srcId="{1B90817F-8EA1-44F6-ACC5-5EB0FD8E835A}" destId="{46D899DE-954E-4151-9697-E678478BF66A}" srcOrd="0" destOrd="0" presId="urn:microsoft.com/office/officeart/2005/8/layout/pyramid1"/>
    <dgm:cxn modelId="{4F9FD3AB-49CD-4452-BFD0-0A67BECADD04}" type="presParOf" srcId="{1A813881-B01A-49AD-8DF2-7738F40F5277}" destId="{52F1041D-02AD-43AE-8981-D7765F1A5A0F}" srcOrd="0" destOrd="0" presId="urn:microsoft.com/office/officeart/2005/8/layout/pyramid1"/>
    <dgm:cxn modelId="{0294F836-56DC-4046-A1CB-87A7A22DD8DC}" type="presParOf" srcId="{52F1041D-02AD-43AE-8981-D7765F1A5A0F}" destId="{46D899DE-954E-4151-9697-E678478BF66A}" srcOrd="0" destOrd="0" presId="urn:microsoft.com/office/officeart/2005/8/layout/pyramid1"/>
    <dgm:cxn modelId="{E68BB084-881B-4702-91B5-4E93A39E1CCB}" type="presParOf" srcId="{52F1041D-02AD-43AE-8981-D7765F1A5A0F}" destId="{344631A6-5F65-4D02-B29E-62F10F86ED27}" srcOrd="1" destOrd="0" presId="urn:microsoft.com/office/officeart/2005/8/layout/pyramid1"/>
    <dgm:cxn modelId="{CF64F24C-FC78-43F8-AD38-7CEC52607BA4}" type="presParOf" srcId="{1A813881-B01A-49AD-8DF2-7738F40F5277}" destId="{844155C4-2EB1-429F-B607-0B48A1D729FC}" srcOrd="1" destOrd="0" presId="urn:microsoft.com/office/officeart/2005/8/layout/pyramid1"/>
    <dgm:cxn modelId="{464A5E9E-94CB-4DEB-B276-59D69756EB52}" type="presParOf" srcId="{844155C4-2EB1-429F-B607-0B48A1D729FC}" destId="{6E5C8B81-D58B-4FDF-A51A-8B133E6F633A}" srcOrd="0" destOrd="0" presId="urn:microsoft.com/office/officeart/2005/8/layout/pyramid1"/>
    <dgm:cxn modelId="{6D41ADBC-D332-4D39-9386-E5E19362E886}" type="presParOf" srcId="{844155C4-2EB1-429F-B607-0B48A1D729FC}" destId="{E1D497BF-772D-4AF6-8BC7-AAFAED64DEBA}" srcOrd="1" destOrd="0" presId="urn:microsoft.com/office/officeart/2005/8/layout/pyramid1"/>
    <dgm:cxn modelId="{9596FB8E-C5EE-43B5-897A-424AB6C089B5}" type="presParOf" srcId="{1A813881-B01A-49AD-8DF2-7738F40F5277}" destId="{A1641F3A-6EB8-452F-A3FD-035F884E1D61}" srcOrd="2" destOrd="0" presId="urn:microsoft.com/office/officeart/2005/8/layout/pyramid1"/>
    <dgm:cxn modelId="{C97EF2F0-5CFD-4DC5-A55E-6B7E7310B9A9}" type="presParOf" srcId="{A1641F3A-6EB8-452F-A3FD-035F884E1D61}" destId="{8E64CFBC-F46F-4E24-891B-BB16DCD76A75}" srcOrd="0" destOrd="0" presId="urn:microsoft.com/office/officeart/2005/8/layout/pyramid1"/>
    <dgm:cxn modelId="{A006A8F3-9522-44EF-9435-19C194DC1775}" type="presParOf" srcId="{A1641F3A-6EB8-452F-A3FD-035F884E1D61}" destId="{4C497B41-02E5-43F9-BD7E-931DE4A1F50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899DE-954E-4151-9697-E678478BF66A}">
      <dsp:nvSpPr>
        <dsp:cNvPr id="0" name=""/>
        <dsp:cNvSpPr/>
      </dsp:nvSpPr>
      <dsp:spPr>
        <a:xfrm>
          <a:off x="2041194" y="0"/>
          <a:ext cx="2095503" cy="1645309"/>
        </a:xfrm>
        <a:prstGeom prst="trapezoid">
          <a:avLst>
            <a:gd name="adj" fmla="val 6368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Федеральный уровень –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не выявлены</a:t>
          </a:r>
        </a:p>
      </dsp:txBody>
      <dsp:txXfrm>
        <a:off x="2041194" y="0"/>
        <a:ext cx="2095503" cy="1645309"/>
      </dsp:txXfrm>
    </dsp:sp>
    <dsp:sp modelId="{6E5C8B81-D58B-4FDF-A51A-8B133E6F633A}">
      <dsp:nvSpPr>
        <dsp:cNvPr id="0" name=""/>
        <dsp:cNvSpPr/>
      </dsp:nvSpPr>
      <dsp:spPr>
        <a:xfrm>
          <a:off x="1200146" y="1645309"/>
          <a:ext cx="3695707" cy="1256418"/>
        </a:xfrm>
        <a:prstGeom prst="trapezoid">
          <a:avLst>
            <a:gd name="adj" fmla="val 6368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Региональный уровень –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не выявлены</a:t>
          </a:r>
        </a:p>
      </dsp:txBody>
      <dsp:txXfrm>
        <a:off x="1846895" y="1645309"/>
        <a:ext cx="2402209" cy="1256418"/>
      </dsp:txXfrm>
    </dsp:sp>
    <dsp:sp modelId="{8E64CFBC-F46F-4E24-891B-BB16DCD76A75}">
      <dsp:nvSpPr>
        <dsp:cNvPr id="0" name=""/>
        <dsp:cNvSpPr/>
      </dsp:nvSpPr>
      <dsp:spPr>
        <a:xfrm>
          <a:off x="0" y="2901727"/>
          <a:ext cx="6096000" cy="1884618"/>
        </a:xfrm>
        <a:prstGeom prst="trapezoid">
          <a:avLst>
            <a:gd name="adj" fmla="val 6368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Проблемы решаемые организацией: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- отсутствие расписания,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- отсутствие ПП на месте,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- отсутствие литературы с НОД,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- нет доступа к интернету,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-отсутствие готовой наглядности,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-отсутствие практического материала.</a:t>
          </a:r>
        </a:p>
      </dsp:txBody>
      <dsp:txXfrm>
        <a:off x="1066799" y="2901727"/>
        <a:ext cx="3962400" cy="1884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58A60-A076-404E-8C64-424FD004151A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15F85-BB79-454A-A83B-064E3BF6A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296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15F85-BB79-454A-A83B-064E3BF6A84F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15F85-BB79-454A-A83B-064E3BF6A84F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07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8370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94591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6816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805454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343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1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64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18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9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89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6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6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3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2071678"/>
            <a:ext cx="6172200" cy="137637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«Оптимизация подготовки молодых педагогов к занятиям»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869160"/>
            <a:ext cx="6172200" cy="151447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Руководитель проекта: старший воспитатель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Канцарина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Наталья Анатольевна </a:t>
            </a:r>
          </a:p>
          <a:p>
            <a:pPr algn="l">
              <a:lnSpc>
                <a:spcPct val="120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Команда проекта: старший воспитатель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Канцарина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Наталья Анатольевна,</a:t>
            </a:r>
          </a:p>
          <a:p>
            <a:pPr algn="l">
              <a:lnSpc>
                <a:spcPct val="120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молодые педагоги: Кашира Мария Леонидовна, Тесленко Валерия Валерьевна, Спивак Екатерина Михайловна,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Пангратян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Гоар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Меружановна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35630" y="188640"/>
            <a:ext cx="52726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Муниципальное автономное дошкольное образовательное учреждение детский сад № 24 "Колосок" муниципального образования город-курорт Анапа</a:t>
            </a:r>
          </a:p>
        </p:txBody>
      </p:sp>
      <p:pic>
        <p:nvPicPr>
          <p:cNvPr id="7" name="Рисунок 6" descr="0e2d7504-56fd-5d0c-9ae4-3dd27055406c.jpg"/>
          <p:cNvPicPr>
            <a:picLocks noChangeAspect="1"/>
          </p:cNvPicPr>
          <p:nvPr/>
        </p:nvPicPr>
        <p:blipFill>
          <a:blip r:embed="rId2"/>
          <a:srcRect l="31785" t="14668" r="31786" b="13062"/>
          <a:stretch>
            <a:fillRect/>
          </a:stretch>
        </p:blipFill>
        <p:spPr>
          <a:xfrm>
            <a:off x="7554933" y="357166"/>
            <a:ext cx="1079508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1699148507_klev-club-p-trafareti-flag-anapi-27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488" b="81979" l="1122" r="28686"/>
                    </a14:imgEffect>
                  </a14:imgLayer>
                </a14:imgProps>
              </a:ext>
            </a:extLst>
          </a:blip>
          <a:srcRect l="2424" t="15768" r="72837" b="18198"/>
          <a:stretch>
            <a:fillRect/>
          </a:stretch>
        </p:blipFill>
        <p:spPr>
          <a:xfrm>
            <a:off x="500034" y="357166"/>
            <a:ext cx="1121266" cy="13573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89CA1A-AB9A-C61F-38A4-2FE3B34042A9}"/>
              </a:ext>
            </a:extLst>
          </p:cNvPr>
          <p:cNvSpPr txBox="1"/>
          <p:nvPr/>
        </p:nvSpPr>
        <p:spPr>
          <a:xfrm>
            <a:off x="6084168" y="3889151"/>
            <a:ext cx="45897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Начало-02.09.2024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Окончание-30.09.2024</a:t>
            </a:r>
          </a:p>
        </p:txBody>
      </p:sp>
    </p:spTree>
    <p:extLst>
      <p:ext uri="{BB962C8B-B14F-4D97-AF65-F5344CB8AC3E}">
        <p14:creationId xmlns:p14="http://schemas.microsoft.com/office/powerpoint/2010/main" val="1533187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dirty="0"/>
              <a:t>Визуализация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было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стало</a:t>
            </a:r>
          </a:p>
        </p:txBody>
      </p:sp>
      <p:pic>
        <p:nvPicPr>
          <p:cNvPr id="5" name="Рисунок 4" descr="0e2d7504-56fd-5d0c-9ae4-3dd27055406c.jpg"/>
          <p:cNvPicPr>
            <a:picLocks noChangeAspect="1"/>
          </p:cNvPicPr>
          <p:nvPr/>
        </p:nvPicPr>
        <p:blipFill>
          <a:blip r:embed="rId2"/>
          <a:srcRect l="31785" t="14668" r="31786" b="13062"/>
          <a:stretch>
            <a:fillRect/>
          </a:stretch>
        </p:blipFill>
        <p:spPr>
          <a:xfrm>
            <a:off x="7715272" y="142852"/>
            <a:ext cx="1079508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404D71-6BFE-CE72-B5F8-9F6A7146A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36912"/>
            <a:ext cx="3803619" cy="213871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398B78D-88A6-2BC1-00B8-8BF5268ACE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/>
          <a:stretch/>
        </p:blipFill>
        <p:spPr>
          <a:xfrm>
            <a:off x="4944847" y="2636912"/>
            <a:ext cx="3296470" cy="213871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908720"/>
            <a:ext cx="6192688" cy="589223"/>
          </a:xfrm>
        </p:spPr>
        <p:txBody>
          <a:bodyPr/>
          <a:lstStyle/>
          <a:p>
            <a:r>
              <a:rPr lang="ru-RU" sz="4000" dirty="0"/>
              <a:t>Спасибо за внимание!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FE5DCC-DECC-5E32-A3F2-BE6904B212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3"/>
          <a:stretch/>
        </p:blipFill>
        <p:spPr>
          <a:xfrm>
            <a:off x="4716016" y="2220959"/>
            <a:ext cx="4077203" cy="241608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8DF98B-7627-7DC3-ACB1-BB85A8E119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07" y="2220959"/>
            <a:ext cx="4296907" cy="241608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3543296" cy="631844"/>
          </a:xfrm>
        </p:spPr>
        <p:txBody>
          <a:bodyPr>
            <a:normAutofit fontScale="90000"/>
          </a:bodyPr>
          <a:lstStyle/>
          <a:p>
            <a:r>
              <a:rPr lang="ru-RU" dirty="0"/>
              <a:t>Паспорт проекта</a:t>
            </a:r>
          </a:p>
        </p:txBody>
      </p:sp>
      <p:pic>
        <p:nvPicPr>
          <p:cNvPr id="3" name="Рисунок 2" descr="0e2d7504-56fd-5d0c-9ae4-3dd27055406c.jpg"/>
          <p:cNvPicPr>
            <a:picLocks noChangeAspect="1"/>
          </p:cNvPicPr>
          <p:nvPr/>
        </p:nvPicPr>
        <p:blipFill>
          <a:blip r:embed="rId2"/>
          <a:srcRect l="31785" t="14668" r="31786" b="13062"/>
          <a:stretch>
            <a:fillRect/>
          </a:stretch>
        </p:blipFill>
        <p:spPr>
          <a:xfrm>
            <a:off x="7572396" y="214290"/>
            <a:ext cx="1079508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71BD0A-D91D-A07C-93BF-DB16285A58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7984" r="18500" b="5183"/>
          <a:stretch/>
        </p:blipFill>
        <p:spPr>
          <a:xfrm>
            <a:off x="767536" y="1340768"/>
            <a:ext cx="6408712" cy="446449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467600" cy="560406"/>
          </a:xfrm>
        </p:spPr>
        <p:txBody>
          <a:bodyPr>
            <a:normAutofit/>
          </a:bodyPr>
          <a:lstStyle/>
          <a:p>
            <a:r>
              <a:rPr lang="ru-RU" sz="2400" dirty="0"/>
              <a:t>Карта текущего состояния процесса</a:t>
            </a:r>
          </a:p>
        </p:txBody>
      </p:sp>
      <p:pic>
        <p:nvPicPr>
          <p:cNvPr id="3" name="Рисунок 2" descr="0e2d7504-56fd-5d0c-9ae4-3dd27055406c.jpg"/>
          <p:cNvPicPr>
            <a:picLocks noChangeAspect="1"/>
          </p:cNvPicPr>
          <p:nvPr/>
        </p:nvPicPr>
        <p:blipFill>
          <a:blip r:embed="rId2"/>
          <a:srcRect l="31785" t="14668" r="31786" b="13062"/>
          <a:stretch>
            <a:fillRect/>
          </a:stretch>
        </p:blipFill>
        <p:spPr>
          <a:xfrm>
            <a:off x="7715272" y="142852"/>
            <a:ext cx="1079508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00100" y="2500306"/>
            <a:ext cx="1357322" cy="833462"/>
          </a:xfrm>
          <a:prstGeom prst="rect">
            <a:avLst/>
          </a:prstGeom>
          <a:solidFill>
            <a:srgbClr val="92D05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  <a:p>
            <a:pPr algn="ctr"/>
            <a:r>
              <a:rPr lang="ru-RU" sz="1100" dirty="0"/>
              <a:t>Ознакомление с</a:t>
            </a:r>
          </a:p>
          <a:p>
            <a:pPr algn="ctr"/>
            <a:r>
              <a:rPr lang="ru-RU" sz="1100" dirty="0"/>
              <a:t>расписанием занятий</a:t>
            </a:r>
          </a:p>
          <a:p>
            <a:pPr algn="ctr"/>
            <a:r>
              <a:rPr lang="ru-RU" sz="1100" dirty="0"/>
              <a:t>на группе</a:t>
            </a:r>
          </a:p>
          <a:p>
            <a:pPr algn="ctr"/>
            <a:r>
              <a:rPr lang="ru-RU" sz="1100" b="1" dirty="0"/>
              <a:t>2-5 </a:t>
            </a:r>
            <a:r>
              <a:rPr lang="ru-RU" sz="1200" b="1" dirty="0"/>
              <a:t>минуты</a:t>
            </a:r>
          </a:p>
          <a:p>
            <a:pPr algn="ctr"/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78893" y="2473696"/>
            <a:ext cx="1357322" cy="906540"/>
          </a:xfrm>
          <a:prstGeom prst="rect">
            <a:avLst/>
          </a:prstGeom>
          <a:solidFill>
            <a:srgbClr val="92D05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  <a:p>
            <a:pPr algn="ctr"/>
            <a:r>
              <a:rPr lang="ru-RU" sz="1200" dirty="0"/>
              <a:t>Ознакомление с</a:t>
            </a:r>
          </a:p>
          <a:p>
            <a:pPr algn="ctr"/>
            <a:r>
              <a:rPr lang="ru-RU" sz="1200" dirty="0"/>
              <a:t>перспективным</a:t>
            </a:r>
          </a:p>
          <a:p>
            <a:pPr algn="ctr"/>
            <a:r>
              <a:rPr lang="ru-RU" sz="1200" dirty="0"/>
              <a:t>Планированием</a:t>
            </a:r>
          </a:p>
          <a:p>
            <a:pPr algn="ctr"/>
            <a:r>
              <a:rPr lang="ru-RU" sz="1200" b="1" dirty="0"/>
              <a:t>3-4 минуты</a:t>
            </a:r>
          </a:p>
          <a:p>
            <a:pPr algn="ctr"/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38967" y="2466934"/>
            <a:ext cx="1404339" cy="928694"/>
          </a:xfrm>
          <a:prstGeom prst="rect">
            <a:avLst/>
          </a:prstGeom>
          <a:solidFill>
            <a:srgbClr val="92D05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  <a:p>
            <a:pPr algn="ctr"/>
            <a:r>
              <a:rPr lang="ru-RU" sz="1200" dirty="0"/>
              <a:t>Поиск</a:t>
            </a:r>
          </a:p>
          <a:p>
            <a:pPr algn="ctr"/>
            <a:r>
              <a:rPr lang="ru-RU" sz="1200" dirty="0"/>
              <a:t>необходимой</a:t>
            </a:r>
          </a:p>
          <a:p>
            <a:pPr algn="ctr"/>
            <a:r>
              <a:rPr lang="ru-RU" sz="1200" dirty="0"/>
              <a:t>темы занятия</a:t>
            </a:r>
          </a:p>
          <a:p>
            <a:pPr algn="ctr"/>
            <a:r>
              <a:rPr lang="ru-RU" sz="1200" b="1" dirty="0"/>
              <a:t>2-3 минуты</a:t>
            </a:r>
          </a:p>
          <a:p>
            <a:pPr algn="ctr"/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61275" y="4848685"/>
            <a:ext cx="1274484" cy="914400"/>
          </a:xfrm>
          <a:prstGeom prst="rect">
            <a:avLst/>
          </a:prstGeom>
          <a:solidFill>
            <a:srgbClr val="92D05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  <a:p>
            <a:pPr algn="ctr"/>
            <a:r>
              <a:rPr lang="ru-RU" sz="1100" dirty="0"/>
              <a:t>Подготовка </a:t>
            </a:r>
          </a:p>
          <a:p>
            <a:pPr algn="ctr"/>
            <a:r>
              <a:rPr lang="ru-RU" sz="1100" dirty="0"/>
              <a:t>и подбор </a:t>
            </a:r>
          </a:p>
          <a:p>
            <a:pPr algn="ctr"/>
            <a:r>
              <a:rPr lang="ru-RU" sz="1100" dirty="0"/>
              <a:t>наглядного</a:t>
            </a:r>
          </a:p>
          <a:p>
            <a:pPr algn="ctr"/>
            <a:r>
              <a:rPr lang="ru-RU" sz="1100" dirty="0"/>
              <a:t>материала</a:t>
            </a:r>
          </a:p>
          <a:p>
            <a:pPr algn="ctr"/>
            <a:r>
              <a:rPr lang="ru-RU" sz="1100" b="1" dirty="0"/>
              <a:t>17 - 20 </a:t>
            </a:r>
            <a:r>
              <a:rPr lang="ru-RU" sz="1400" b="1" dirty="0"/>
              <a:t>минут</a:t>
            </a:r>
          </a:p>
          <a:p>
            <a:pPr algn="ctr"/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95009" y="4340025"/>
            <a:ext cx="1405163" cy="857256"/>
          </a:xfrm>
          <a:prstGeom prst="rect">
            <a:avLst/>
          </a:prstGeom>
          <a:solidFill>
            <a:srgbClr val="92D05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Разработка </a:t>
            </a:r>
          </a:p>
          <a:p>
            <a:pPr algn="ctr"/>
            <a:r>
              <a:rPr lang="ru-RU" sz="1400" dirty="0"/>
              <a:t>конспекта</a:t>
            </a:r>
          </a:p>
          <a:p>
            <a:pPr algn="ctr"/>
            <a:r>
              <a:rPr lang="ru-RU" sz="1400" b="1" dirty="0"/>
              <a:t>23 –19 минут</a:t>
            </a:r>
          </a:p>
          <a:p>
            <a:pPr algn="ctr"/>
            <a:endParaRPr lang="ru-RU" sz="14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2417460" y="2643182"/>
            <a:ext cx="236737" cy="357190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flipH="1">
            <a:off x="5781896" y="4886644"/>
            <a:ext cx="340389" cy="357190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гнутая вправо стрелка 11"/>
          <p:cNvSpPr/>
          <p:nvPr/>
        </p:nvSpPr>
        <p:spPr>
          <a:xfrm rot="1343783">
            <a:off x="7852926" y="3518577"/>
            <a:ext cx="844288" cy="1493895"/>
          </a:xfrm>
          <a:prstGeom prst="curvedLeftArrow">
            <a:avLst/>
          </a:prstGeom>
          <a:solidFill>
            <a:srgbClr val="92D05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602515" y="1225520"/>
            <a:ext cx="1703112" cy="1274786"/>
          </a:xfrm>
          <a:prstGeom prst="irregularSeal1">
            <a:avLst/>
          </a:prstGeom>
          <a:solidFill>
            <a:srgbClr val="FE96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Отсутствие расписания</a:t>
            </a:r>
          </a:p>
        </p:txBody>
      </p:sp>
      <p:sp>
        <p:nvSpPr>
          <p:cNvPr id="14" name="Пятно 1 13"/>
          <p:cNvSpPr/>
          <p:nvPr/>
        </p:nvSpPr>
        <p:spPr>
          <a:xfrm>
            <a:off x="2419629" y="1044936"/>
            <a:ext cx="2268973" cy="1428760"/>
          </a:xfrm>
          <a:prstGeom prst="irregularSeal1">
            <a:avLst/>
          </a:prstGeom>
          <a:solidFill>
            <a:srgbClr val="FE96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Отсутствие перспективного плана на месте</a:t>
            </a:r>
          </a:p>
        </p:txBody>
      </p:sp>
      <p:sp>
        <p:nvSpPr>
          <p:cNvPr id="15" name="Пятно 1 14"/>
          <p:cNvSpPr/>
          <p:nvPr/>
        </p:nvSpPr>
        <p:spPr>
          <a:xfrm>
            <a:off x="5912280" y="456080"/>
            <a:ext cx="1834764" cy="1353639"/>
          </a:xfrm>
          <a:prstGeom prst="irregularSeal1">
            <a:avLst/>
          </a:prstGeom>
          <a:solidFill>
            <a:srgbClr val="FE96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Отсутствие литературы 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Пятно 1 16"/>
          <p:cNvSpPr/>
          <p:nvPr/>
        </p:nvSpPr>
        <p:spPr>
          <a:xfrm>
            <a:off x="4245292" y="3663929"/>
            <a:ext cx="1897943" cy="1274787"/>
          </a:xfrm>
          <a:prstGeom prst="irregularSeal1">
            <a:avLst/>
          </a:prstGeom>
          <a:solidFill>
            <a:srgbClr val="FE96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Отсутствие готовой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наглядности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4079884" y="2670100"/>
            <a:ext cx="225388" cy="357190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704632" y="5585720"/>
            <a:ext cx="2085223" cy="9144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  <a:p>
            <a:pPr algn="ctr"/>
            <a:r>
              <a:rPr lang="ru-RU" sz="1200" dirty="0"/>
              <a:t>ВПП (время </a:t>
            </a:r>
          </a:p>
          <a:p>
            <a:pPr algn="ctr"/>
            <a:r>
              <a:rPr lang="ru-RU" sz="1200" dirty="0"/>
              <a:t>протекания процесса): </a:t>
            </a:r>
          </a:p>
          <a:p>
            <a:pPr algn="ctr"/>
            <a:r>
              <a:rPr lang="ru-RU" sz="1200" b="1" dirty="0"/>
              <a:t>99 (129)-111 (149) минут</a:t>
            </a:r>
          </a:p>
          <a:p>
            <a:pPr algn="ctr"/>
            <a:r>
              <a:rPr lang="ru-RU" sz="1400" b="1" dirty="0"/>
              <a:t> </a:t>
            </a:r>
          </a:p>
          <a:p>
            <a:pPr algn="ctr"/>
            <a:endParaRPr lang="ru-RU" sz="140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632AC700-F123-3AFB-80BF-01A1437565D6}"/>
              </a:ext>
            </a:extLst>
          </p:cNvPr>
          <p:cNvSpPr/>
          <p:nvPr/>
        </p:nvSpPr>
        <p:spPr>
          <a:xfrm>
            <a:off x="114272" y="2735273"/>
            <a:ext cx="885828" cy="5145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вход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365DEDAC-617D-2076-235E-5CF40E4246C9}"/>
              </a:ext>
            </a:extLst>
          </p:cNvPr>
          <p:cNvSpPr/>
          <p:nvPr/>
        </p:nvSpPr>
        <p:spPr>
          <a:xfrm>
            <a:off x="90195" y="5092921"/>
            <a:ext cx="860128" cy="5145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выход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82666DB-37C9-D386-7D13-817A42F01CF4}"/>
              </a:ext>
            </a:extLst>
          </p:cNvPr>
          <p:cNvSpPr/>
          <p:nvPr/>
        </p:nvSpPr>
        <p:spPr>
          <a:xfrm>
            <a:off x="6056129" y="1825128"/>
            <a:ext cx="1163237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Ознакомление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с конспектом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занятия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</a:rPr>
              <a:t>10–13 минут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89DB352-D393-D0EC-1E07-A6B7419ECC89}"/>
              </a:ext>
            </a:extLst>
          </p:cNvPr>
          <p:cNvSpPr/>
          <p:nvPr/>
        </p:nvSpPr>
        <p:spPr>
          <a:xfrm>
            <a:off x="6063985" y="2792613"/>
            <a:ext cx="1147524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Разработка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своего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конспекта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</a:rPr>
              <a:t>30-38 минут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4748DA1-E73D-BB2D-AA8A-71789679C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597" y="2670100"/>
            <a:ext cx="185719" cy="414564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8BC543C-D9E8-3910-881A-75616D58E2C6}"/>
              </a:ext>
            </a:extLst>
          </p:cNvPr>
          <p:cNvSpPr/>
          <p:nvPr/>
        </p:nvSpPr>
        <p:spPr>
          <a:xfrm>
            <a:off x="7514226" y="2419368"/>
            <a:ext cx="1099659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Подбор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литературы,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материалов в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интернете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</a:rPr>
              <a:t>7-6 минут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4A62F1-73A3-5993-C84E-B49169B29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300" y="2612726"/>
            <a:ext cx="188992" cy="414564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8E8D668-BDA8-3082-1576-32DB9A08F4CA}"/>
              </a:ext>
            </a:extLst>
          </p:cNvPr>
          <p:cNvSpPr/>
          <p:nvPr/>
        </p:nvSpPr>
        <p:spPr>
          <a:xfrm>
            <a:off x="2686373" y="4863850"/>
            <a:ext cx="1396377" cy="1020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Подготовка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практического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материала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18-21 минут</a:t>
            </a:r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375BFE7-D66B-035A-6836-1275424AE9FA}"/>
              </a:ext>
            </a:extLst>
          </p:cNvPr>
          <p:cNvSpPr/>
          <p:nvPr/>
        </p:nvSpPr>
        <p:spPr>
          <a:xfrm>
            <a:off x="979509" y="4892991"/>
            <a:ext cx="1326118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Наличие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конспекта и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необходимого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материала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17-21 минута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A642103-DA19-A7A6-98BB-B88335EA6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8003" y="5065239"/>
            <a:ext cx="340624" cy="40846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0DEC1CA-A556-B0FA-CA78-D40FB91DA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4505" y="5116972"/>
            <a:ext cx="329692" cy="408467"/>
          </a:xfrm>
          <a:prstGeom prst="rect">
            <a:avLst/>
          </a:prstGeom>
        </p:spPr>
      </p:pic>
      <p:sp>
        <p:nvSpPr>
          <p:cNvPr id="31" name="Взрыв: 8 точек 30">
            <a:extLst>
              <a:ext uri="{FF2B5EF4-FFF2-40B4-BE49-F238E27FC236}">
                <a16:creationId xmlns:a16="http://schemas.microsoft.com/office/drawing/2014/main" id="{55BEE803-1DA8-9F7B-E202-F69DB91114CE}"/>
              </a:ext>
            </a:extLst>
          </p:cNvPr>
          <p:cNvSpPr/>
          <p:nvPr/>
        </p:nvSpPr>
        <p:spPr>
          <a:xfrm>
            <a:off x="7422619" y="1634800"/>
            <a:ext cx="1691952" cy="914400"/>
          </a:xfrm>
          <a:prstGeom prst="irregularSeal1">
            <a:avLst/>
          </a:prstGeom>
          <a:solidFill>
            <a:srgbClr val="FE96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Нет доступа к интернету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Взрыв: 8 точек 31">
            <a:extLst>
              <a:ext uri="{FF2B5EF4-FFF2-40B4-BE49-F238E27FC236}">
                <a16:creationId xmlns:a16="http://schemas.microsoft.com/office/drawing/2014/main" id="{69721B8D-61A6-8EE4-83D8-C67CB83A32EE}"/>
              </a:ext>
            </a:extLst>
          </p:cNvPr>
          <p:cNvSpPr/>
          <p:nvPr/>
        </p:nvSpPr>
        <p:spPr>
          <a:xfrm>
            <a:off x="2138681" y="3766871"/>
            <a:ext cx="2063693" cy="1146307"/>
          </a:xfrm>
          <a:prstGeom prst="irregularSeal1">
            <a:avLst/>
          </a:prstGeom>
          <a:solidFill>
            <a:srgbClr val="FE96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Отсутствие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практического материала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306" y="441093"/>
            <a:ext cx="7467600" cy="560406"/>
          </a:xfrm>
        </p:spPr>
        <p:txBody>
          <a:bodyPr>
            <a:normAutofit/>
          </a:bodyPr>
          <a:lstStyle/>
          <a:p>
            <a:r>
              <a:rPr lang="ru-RU" sz="2400" dirty="0"/>
              <a:t>Карта целевого состояния процесса</a:t>
            </a:r>
          </a:p>
        </p:txBody>
      </p:sp>
      <p:pic>
        <p:nvPicPr>
          <p:cNvPr id="3" name="Рисунок 2" descr="0e2d7504-56fd-5d0c-9ae4-3dd27055406c.jpg"/>
          <p:cNvPicPr>
            <a:picLocks noChangeAspect="1"/>
          </p:cNvPicPr>
          <p:nvPr/>
        </p:nvPicPr>
        <p:blipFill>
          <a:blip r:embed="rId2"/>
          <a:srcRect l="31785" t="14668" r="31786" b="13062"/>
          <a:stretch>
            <a:fillRect/>
          </a:stretch>
        </p:blipFill>
        <p:spPr>
          <a:xfrm>
            <a:off x="7715272" y="142852"/>
            <a:ext cx="1079508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28526" y="1424097"/>
            <a:ext cx="1465465" cy="190172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  <a:p>
            <a:pPr algn="ctr"/>
            <a:r>
              <a:rPr lang="ru-RU" sz="1400" dirty="0"/>
              <a:t>Ознакомление с</a:t>
            </a:r>
          </a:p>
          <a:p>
            <a:pPr algn="ctr"/>
            <a:r>
              <a:rPr lang="ru-RU" sz="1400" dirty="0"/>
              <a:t>расписанием занятий</a:t>
            </a:r>
          </a:p>
          <a:p>
            <a:pPr algn="ctr"/>
            <a:r>
              <a:rPr lang="ru-RU" sz="1400" dirty="0"/>
              <a:t>на группе</a:t>
            </a:r>
          </a:p>
          <a:p>
            <a:pPr algn="ctr"/>
            <a:r>
              <a:rPr lang="ru-RU" sz="1400" b="1" dirty="0"/>
              <a:t>1 минута</a:t>
            </a:r>
          </a:p>
          <a:p>
            <a:pPr algn="ctr"/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15695" y="1424097"/>
            <a:ext cx="1571636" cy="18790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  <a:p>
            <a:pPr algn="ctr"/>
            <a:r>
              <a:rPr lang="ru-RU" sz="1400" dirty="0"/>
              <a:t>Ознакомление с</a:t>
            </a:r>
          </a:p>
          <a:p>
            <a:pPr algn="ctr"/>
            <a:r>
              <a:rPr lang="ru-RU" sz="1400" dirty="0"/>
              <a:t>перспективным</a:t>
            </a:r>
          </a:p>
          <a:p>
            <a:pPr algn="ctr"/>
            <a:r>
              <a:rPr lang="ru-RU" sz="1400" dirty="0"/>
              <a:t>планированием</a:t>
            </a:r>
          </a:p>
          <a:p>
            <a:pPr algn="ctr"/>
            <a:r>
              <a:rPr lang="ru-RU" sz="1400" dirty="0"/>
              <a:t> </a:t>
            </a:r>
            <a:r>
              <a:rPr lang="ru-RU" sz="1400" b="1" dirty="0"/>
              <a:t>1-2</a:t>
            </a:r>
            <a:r>
              <a:rPr lang="ru-RU" sz="1400" dirty="0"/>
              <a:t> </a:t>
            </a:r>
            <a:r>
              <a:rPr lang="ru-RU" sz="1400" b="1" dirty="0"/>
              <a:t>минуты</a:t>
            </a:r>
          </a:p>
          <a:p>
            <a:pPr algn="ctr"/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84757" y="1412776"/>
            <a:ext cx="1446476" cy="18790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  <a:p>
            <a:pPr algn="ctr"/>
            <a:r>
              <a:rPr lang="ru-RU" sz="1400" dirty="0"/>
              <a:t>Поиск</a:t>
            </a:r>
          </a:p>
          <a:p>
            <a:pPr algn="ctr"/>
            <a:r>
              <a:rPr lang="ru-RU" sz="1400" dirty="0"/>
              <a:t>необходимой</a:t>
            </a:r>
          </a:p>
          <a:p>
            <a:pPr algn="ctr"/>
            <a:r>
              <a:rPr lang="ru-RU" sz="1400" dirty="0"/>
              <a:t>темы занятия</a:t>
            </a:r>
          </a:p>
          <a:p>
            <a:pPr algn="ctr"/>
            <a:r>
              <a:rPr lang="ru-RU" sz="1400" dirty="0"/>
              <a:t> 1-2 </a:t>
            </a:r>
            <a:r>
              <a:rPr lang="ru-RU" sz="1400" b="1" dirty="0"/>
              <a:t>минуты</a:t>
            </a:r>
          </a:p>
          <a:p>
            <a:pPr algn="ctr"/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03907" y="3657113"/>
            <a:ext cx="1418690" cy="105605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  <a:p>
            <a:pPr algn="ctr"/>
            <a:r>
              <a:rPr lang="ru-RU" sz="1400" dirty="0"/>
              <a:t>Ознакомление </a:t>
            </a:r>
          </a:p>
          <a:p>
            <a:pPr algn="ctr"/>
            <a:r>
              <a:rPr lang="ru-RU" sz="1400" dirty="0"/>
              <a:t>с конспектом </a:t>
            </a:r>
          </a:p>
          <a:p>
            <a:pPr algn="ctr"/>
            <a:r>
              <a:rPr lang="ru-RU" sz="1400" dirty="0"/>
              <a:t>занятия</a:t>
            </a:r>
          </a:p>
          <a:p>
            <a:pPr algn="ctr"/>
            <a:r>
              <a:rPr lang="ru-RU" sz="1400" b="1" dirty="0"/>
              <a:t>4-6 минут</a:t>
            </a:r>
          </a:p>
          <a:p>
            <a:pPr algn="ctr"/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15595" y="4945158"/>
            <a:ext cx="1418690" cy="100013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Разработка </a:t>
            </a:r>
          </a:p>
          <a:p>
            <a:pPr algn="ctr"/>
            <a:r>
              <a:rPr lang="ru-RU" sz="1400" dirty="0"/>
              <a:t>своего </a:t>
            </a:r>
          </a:p>
          <a:p>
            <a:pPr algn="ctr"/>
            <a:r>
              <a:rPr lang="ru-RU" sz="1400" dirty="0"/>
              <a:t>конспекта</a:t>
            </a:r>
          </a:p>
          <a:p>
            <a:pPr algn="ctr"/>
            <a:r>
              <a:rPr lang="ru-RU" sz="1400" dirty="0"/>
              <a:t>20 -22</a:t>
            </a:r>
            <a:r>
              <a:rPr lang="ru-RU" sz="1400" b="1" dirty="0"/>
              <a:t> минуты</a:t>
            </a:r>
          </a:p>
          <a:p>
            <a:pPr algn="ctr"/>
            <a:endParaRPr lang="ru-RU" sz="14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2694998" y="2145034"/>
            <a:ext cx="353367" cy="357190"/>
          </a:xfrm>
          <a:prstGeom prst="right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гнутая вправо стрелка 11"/>
          <p:cNvSpPr/>
          <p:nvPr/>
        </p:nvSpPr>
        <p:spPr>
          <a:xfrm rot="373608">
            <a:off x="6614696" y="2777238"/>
            <a:ext cx="1261155" cy="2448271"/>
          </a:xfrm>
          <a:prstGeom prst="curvedLeft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58016" y="5572140"/>
            <a:ext cx="1500198" cy="9144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  <a:p>
            <a:pPr algn="ctr"/>
            <a:r>
              <a:rPr lang="ru-RU" sz="1400" dirty="0"/>
              <a:t>ВПП (время протекания </a:t>
            </a:r>
          </a:p>
          <a:p>
            <a:pPr algn="ctr"/>
            <a:r>
              <a:rPr lang="ru-RU" sz="1400" dirty="0"/>
              <a:t>процесса): </a:t>
            </a:r>
          </a:p>
          <a:p>
            <a:pPr algn="ctr"/>
            <a:r>
              <a:rPr lang="ru-RU" sz="1400" b="1" dirty="0"/>
              <a:t>25-27 минут</a:t>
            </a:r>
          </a:p>
          <a:p>
            <a:pPr algn="ctr"/>
            <a:endParaRPr lang="ru-RU" sz="1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1DE146F-1C03-A8B2-FC70-126957993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192" y="2145034"/>
            <a:ext cx="377985" cy="41456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DC9EFEF-60DD-D686-79EF-E2B7855AF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40093" y="4581128"/>
            <a:ext cx="500769" cy="444728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BC7ECD6-DE6E-2AA4-EF66-CADA75B934CA}"/>
              </a:ext>
            </a:extLst>
          </p:cNvPr>
          <p:cNvSpPr/>
          <p:nvPr/>
        </p:nvSpPr>
        <p:spPr>
          <a:xfrm>
            <a:off x="2618620" y="3838812"/>
            <a:ext cx="1571636" cy="18790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Наличие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конспекта и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необходимого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материала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ACED446B-1D1B-80EF-A1EC-395C4BAC3F91}"/>
              </a:ext>
            </a:extLst>
          </p:cNvPr>
          <p:cNvSpPr/>
          <p:nvPr/>
        </p:nvSpPr>
        <p:spPr>
          <a:xfrm>
            <a:off x="214126" y="1984243"/>
            <a:ext cx="914400" cy="678772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вход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9A93FE47-2A2F-08A9-5A4A-5C21C374477D}"/>
              </a:ext>
            </a:extLst>
          </p:cNvPr>
          <p:cNvSpPr/>
          <p:nvPr/>
        </p:nvSpPr>
        <p:spPr>
          <a:xfrm>
            <a:off x="1259633" y="4403637"/>
            <a:ext cx="1143496" cy="62222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выход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52473"/>
            <a:ext cx="3643338" cy="642942"/>
          </a:xfrm>
        </p:spPr>
        <p:txBody>
          <a:bodyPr>
            <a:normAutofit/>
          </a:bodyPr>
          <a:lstStyle/>
          <a:p>
            <a:r>
              <a:rPr lang="ru-RU" sz="2400" b="0" dirty="0"/>
              <a:t>   Пирамида проблем</a:t>
            </a:r>
          </a:p>
        </p:txBody>
      </p:sp>
      <p:pic>
        <p:nvPicPr>
          <p:cNvPr id="4" name="Рисунок 3" descr="0e2d7504-56fd-5d0c-9ae4-3dd27055406c.jpg"/>
          <p:cNvPicPr>
            <a:picLocks noChangeAspect="1"/>
          </p:cNvPicPr>
          <p:nvPr/>
        </p:nvPicPr>
        <p:blipFill>
          <a:blip r:embed="rId3"/>
          <a:srcRect l="31785" t="14668" r="31786" b="13062"/>
          <a:stretch>
            <a:fillRect/>
          </a:stretch>
        </p:blipFill>
        <p:spPr>
          <a:xfrm>
            <a:off x="7715272" y="142852"/>
            <a:ext cx="1079508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060034171"/>
              </p:ext>
            </p:extLst>
          </p:nvPr>
        </p:nvGraphicFramePr>
        <p:xfrm>
          <a:off x="755576" y="1022288"/>
          <a:ext cx="609600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417530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План мероприятий по устранению проблем</a:t>
            </a:r>
          </a:p>
        </p:txBody>
      </p:sp>
      <p:pic>
        <p:nvPicPr>
          <p:cNvPr id="3" name="Рисунок 2" descr="0e2d7504-56fd-5d0c-9ae4-3dd27055406c.jpg"/>
          <p:cNvPicPr>
            <a:picLocks noChangeAspect="1"/>
          </p:cNvPicPr>
          <p:nvPr/>
        </p:nvPicPr>
        <p:blipFill>
          <a:blip r:embed="rId3"/>
          <a:srcRect l="31785" t="14668" r="31786" b="13062"/>
          <a:stretch>
            <a:fillRect/>
          </a:stretch>
        </p:blipFill>
        <p:spPr>
          <a:xfrm>
            <a:off x="7715272" y="142852"/>
            <a:ext cx="1079508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240451"/>
              </p:ext>
            </p:extLst>
          </p:nvPr>
        </p:nvGraphicFramePr>
        <p:xfrm>
          <a:off x="428596" y="1268760"/>
          <a:ext cx="6762776" cy="4902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1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1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проблема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способ решения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406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dirty="0"/>
                        <a:t>Отсутствие расписания.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/>
                        <a:t>Отсутствие перспективного плана на месте.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Создание единой базы документации </a:t>
                      </a:r>
                    </a:p>
                    <a:p>
                      <a:r>
                        <a:rPr lang="ru-RU" sz="1600" dirty="0"/>
                        <a:t>по группам на </a:t>
                      </a:r>
                      <a:r>
                        <a:rPr lang="ru-RU" sz="1600" dirty="0" err="1"/>
                        <a:t>google</a:t>
                      </a:r>
                      <a:r>
                        <a:rPr lang="ru-RU" sz="1600" dirty="0"/>
                        <a:t> диске.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60">
                <a:tc>
                  <a:txBody>
                    <a:bodyPr/>
                    <a:lstStyle/>
                    <a:p>
                      <a:r>
                        <a:rPr lang="ru-RU" sz="1600" dirty="0"/>
                        <a:t>2. Отсутствие литературы с занятиями.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Создание библиотеки в методическом кабинете.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189">
                <a:tc>
                  <a:txBody>
                    <a:bodyPr/>
                    <a:lstStyle/>
                    <a:p>
                      <a:r>
                        <a:rPr lang="ru-RU" sz="1600" dirty="0"/>
                        <a:t>3. Нет доступа к интернету.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Оборудованное рабочее место с </a:t>
                      </a:r>
                    </a:p>
                    <a:p>
                      <a:r>
                        <a:rPr lang="ru-RU" sz="1600" dirty="0"/>
                        <a:t>доступом к интернету и принтеру для всех сотрудников.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189">
                <a:tc>
                  <a:txBody>
                    <a:bodyPr/>
                    <a:lstStyle/>
                    <a:p>
                      <a:r>
                        <a:rPr lang="ru-RU" sz="1600" dirty="0"/>
                        <a:t>4. Отсутствие готовой наглядности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Создание картотек по лексическим </a:t>
                      </a:r>
                    </a:p>
                    <a:p>
                      <a:r>
                        <a:rPr lang="ru-RU" sz="1600" dirty="0"/>
                        <a:t>темам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932018"/>
                  </a:ext>
                </a:extLst>
              </a:tr>
              <a:tr h="429189">
                <a:tc>
                  <a:txBody>
                    <a:bodyPr/>
                    <a:lstStyle/>
                    <a:p>
                      <a:r>
                        <a:rPr lang="ru-RU" sz="1600" dirty="0"/>
                        <a:t>5. Отсутствие практического материала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Запас канцелярских принадлежностей в </a:t>
                      </a:r>
                    </a:p>
                    <a:p>
                      <a:r>
                        <a:rPr lang="ru-RU" sz="1600" dirty="0"/>
                        <a:t>методическом кабинете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8860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439718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Достигнутые результаты</a:t>
            </a:r>
          </a:p>
        </p:txBody>
      </p:sp>
      <p:pic>
        <p:nvPicPr>
          <p:cNvPr id="3" name="Рисунок 2" descr="0e2d7504-56fd-5d0c-9ae4-3dd27055406c.jpg"/>
          <p:cNvPicPr>
            <a:picLocks noChangeAspect="1"/>
          </p:cNvPicPr>
          <p:nvPr/>
        </p:nvPicPr>
        <p:blipFill>
          <a:blip r:embed="rId2"/>
          <a:srcRect l="31785" t="14668" r="31786" b="13062"/>
          <a:stretch>
            <a:fillRect/>
          </a:stretch>
        </p:blipFill>
        <p:spPr>
          <a:xfrm>
            <a:off x="7715272" y="142852"/>
            <a:ext cx="1079508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CDC9D36-D43D-1EAD-8756-59608E75A9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640073"/>
              </p:ext>
            </p:extLst>
          </p:nvPr>
        </p:nvGraphicFramePr>
        <p:xfrm>
          <a:off x="899592" y="1268760"/>
          <a:ext cx="6096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89789963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849949307"/>
                    </a:ext>
                  </a:extLst>
                </a:gridCol>
              </a:tblGrid>
              <a:tr h="97536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 Время протекания процесса:</a:t>
                      </a:r>
                    </a:p>
                    <a:p>
                      <a:r>
                        <a:rPr lang="ru-RU" sz="2400" dirty="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98268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БЫЛО:</a:t>
                      </a:r>
                    </a:p>
                    <a:p>
                      <a:pPr algn="ctr"/>
                      <a:r>
                        <a:rPr lang="ru-RU" dirty="0"/>
                        <a:t>99 (129)-111 (149) </a:t>
                      </a:r>
                    </a:p>
                    <a:p>
                      <a:pPr algn="ctr"/>
                      <a:r>
                        <a:rPr lang="ru-RU" dirty="0"/>
                        <a:t>минут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СТАЛО:</a:t>
                      </a:r>
                    </a:p>
                    <a:p>
                      <a:pPr algn="ctr"/>
                      <a:r>
                        <a:rPr lang="ru-RU" dirty="0"/>
                        <a:t>25 – 27 минут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515757"/>
                  </a:ext>
                </a:extLst>
              </a:tr>
              <a:tr h="975360"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ЭКОНОМИЯ ВРЕМЕНИ: </a:t>
                      </a:r>
                    </a:p>
                    <a:p>
                      <a:pPr algn="ctr"/>
                      <a:r>
                        <a:rPr lang="ru-RU" dirty="0"/>
                        <a:t>104 мин-122 мин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78928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1EA6084-B0C7-29C3-5824-FFCEF1BF0531}"/>
              </a:ext>
            </a:extLst>
          </p:cNvPr>
          <p:cNvSpPr txBox="1"/>
          <p:nvPr/>
        </p:nvSpPr>
        <p:spPr>
          <a:xfrm>
            <a:off x="899592" y="4699533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СНИЖЕНИЕ ВРЕМЕННЫХ ПОТЕРЬ ЗА СЧЕТ: </a:t>
            </a:r>
          </a:p>
          <a:p>
            <a:r>
              <a:rPr lang="ru-RU" dirty="0"/>
              <a:t>сокращение времени на поиск наглядного материала, методической литературы, документации </a:t>
            </a:r>
          </a:p>
          <a:p>
            <a:r>
              <a:rPr lang="ru-RU" dirty="0"/>
              <a:t>группы, доступа в интернет на рабочем месте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8286D-EC19-5260-394C-5DBDD14AE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2E0F8-478B-86C9-84E9-C73A7FDD2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439718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Полученные эффекты:</a:t>
            </a:r>
          </a:p>
        </p:txBody>
      </p:sp>
      <p:pic>
        <p:nvPicPr>
          <p:cNvPr id="3" name="Рисунок 2" descr="0e2d7504-56fd-5d0c-9ae4-3dd27055406c.jpg">
            <a:extLst>
              <a:ext uri="{FF2B5EF4-FFF2-40B4-BE49-F238E27FC236}">
                <a16:creationId xmlns:a16="http://schemas.microsoft.com/office/drawing/2014/main" id="{63350D0E-3896-9AD1-74A8-B6C78174B5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785" t="14668" r="31786" b="13062"/>
          <a:stretch>
            <a:fillRect/>
          </a:stretch>
        </p:blipFill>
        <p:spPr>
          <a:xfrm>
            <a:off x="7715272" y="142852"/>
            <a:ext cx="1079508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4A91B9A-75DB-B240-DA95-E23244F0B10D}"/>
              </a:ext>
            </a:extLst>
          </p:cNvPr>
          <p:cNvSpPr/>
          <p:nvPr/>
        </p:nvSpPr>
        <p:spPr>
          <a:xfrm>
            <a:off x="1187624" y="1628800"/>
            <a:ext cx="5616624" cy="36724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/>
              <a:t>1. Быстрый поиск необходимой литературы.</a:t>
            </a:r>
          </a:p>
          <a:p>
            <a:r>
              <a:rPr lang="ru-RU" sz="2000" dirty="0"/>
              <a:t>2. Доступное для каждого педагога рабочее </a:t>
            </a:r>
          </a:p>
          <a:p>
            <a:r>
              <a:rPr lang="ru-RU" sz="2000" dirty="0"/>
              <a:t>место с ноутбуком, принтером и выходом в </a:t>
            </a:r>
          </a:p>
          <a:p>
            <a:r>
              <a:rPr lang="ru-RU" sz="2000" dirty="0"/>
              <a:t>интернет.</a:t>
            </a:r>
          </a:p>
          <a:p>
            <a:r>
              <a:rPr lang="ru-RU" sz="2000" dirty="0"/>
              <a:t>3. Быстрый поиск необходимой документации </a:t>
            </a:r>
          </a:p>
          <a:p>
            <a:r>
              <a:rPr lang="ru-RU" sz="2000" dirty="0"/>
              <a:t>для нужной группы за счет базы </a:t>
            </a:r>
          </a:p>
          <a:p>
            <a:r>
              <a:rPr lang="ru-RU" sz="2000" dirty="0"/>
              <a:t>документации, загруженной в облачное </a:t>
            </a:r>
          </a:p>
          <a:p>
            <a:r>
              <a:rPr lang="ru-RU" sz="2000" dirty="0"/>
              <a:t>хранилище на </a:t>
            </a:r>
            <a:r>
              <a:rPr lang="ru-RU" sz="2000" dirty="0" err="1"/>
              <a:t>google</a:t>
            </a:r>
            <a:r>
              <a:rPr lang="ru-RU" sz="2000" dirty="0"/>
              <a:t> диске.</a:t>
            </a:r>
          </a:p>
          <a:p>
            <a:r>
              <a:rPr lang="ru-RU" sz="2000" dirty="0"/>
              <a:t>4. Удобный алгоритм подготовки к занятиям.</a:t>
            </a:r>
          </a:p>
        </p:txBody>
      </p:sp>
    </p:spTree>
    <p:extLst>
      <p:ext uri="{BB962C8B-B14F-4D97-AF65-F5344CB8AC3E}">
        <p14:creationId xmlns:p14="http://schemas.microsoft.com/office/powerpoint/2010/main" val="2938292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82DFF-4BF8-DF0D-A450-D7010D5B4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574D2B-773D-B3B8-4B60-0711C2482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439718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Алгоритм подготовки</a:t>
            </a:r>
          </a:p>
        </p:txBody>
      </p:sp>
      <p:pic>
        <p:nvPicPr>
          <p:cNvPr id="3" name="Рисунок 2" descr="0e2d7504-56fd-5d0c-9ae4-3dd27055406c.jpg">
            <a:extLst>
              <a:ext uri="{FF2B5EF4-FFF2-40B4-BE49-F238E27FC236}">
                <a16:creationId xmlns:a16="http://schemas.microsoft.com/office/drawing/2014/main" id="{7CF0845E-E773-2971-1C2A-87C452DC47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785" t="14668" r="31786" b="13062"/>
          <a:stretch>
            <a:fillRect/>
          </a:stretch>
        </p:blipFill>
        <p:spPr>
          <a:xfrm>
            <a:off x="7715272" y="142852"/>
            <a:ext cx="1079508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A2843B2-25AF-EB78-C624-16BF9621D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980988"/>
              </p:ext>
            </p:extLst>
          </p:nvPr>
        </p:nvGraphicFramePr>
        <p:xfrm>
          <a:off x="971600" y="1051560"/>
          <a:ext cx="592832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8320">
                  <a:extLst>
                    <a:ext uri="{9D8B030D-6E8A-4147-A177-3AD203B41FA5}">
                      <a16:colId xmlns:a16="http://schemas.microsoft.com/office/drawing/2014/main" val="1311813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Образовательные области «Речевое развитие», </a:t>
                      </a:r>
                    </a:p>
                    <a:p>
                      <a:r>
                        <a:rPr lang="ru-RU" sz="2000" dirty="0"/>
                        <a:t>«Познавательное развитие», «Физическое </a:t>
                      </a:r>
                    </a:p>
                    <a:p>
                      <a:r>
                        <a:rPr lang="ru-RU" sz="2000" dirty="0"/>
                        <a:t>развитие», «Социально-коммуникативное </a:t>
                      </a:r>
                    </a:p>
                    <a:p>
                      <a:r>
                        <a:rPr lang="ru-RU" sz="2000" dirty="0"/>
                        <a:t>развитие», «Художественно-эстетическое развитие»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505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• 1 этап «Планирование НОД». Ознакомление с целью и задачами НОД.</a:t>
                      </a:r>
                    </a:p>
                    <a:p>
                      <a:r>
                        <a:rPr lang="ru-RU" sz="2000" dirty="0"/>
                        <a:t>• 2 этап « Подготовка оборудования». Подбор материалов, оборудования, выбор методов и приемов. Составление конспекта. Подготовка наглядности в зависимости от типа занятия.</a:t>
                      </a:r>
                    </a:p>
                    <a:p>
                      <a:r>
                        <a:rPr lang="ru-RU" sz="2000" dirty="0"/>
                        <a:t>• 3 этап «Подготовка детей к занятиям». Проведение занятия.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28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13005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394</TotalTime>
  <Words>556</Words>
  <Application>Microsoft Office PowerPoint</Application>
  <PresentationFormat>Экран (4:3)</PresentationFormat>
  <Paragraphs>179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Аспект</vt:lpstr>
      <vt:lpstr>«Оптимизация подготовки молодых педагогов к занятиям»</vt:lpstr>
      <vt:lpstr>Паспорт проекта</vt:lpstr>
      <vt:lpstr>Карта текущего состояния процесса</vt:lpstr>
      <vt:lpstr>Карта целевого состояния процесса</vt:lpstr>
      <vt:lpstr>Презентация PowerPoint</vt:lpstr>
      <vt:lpstr>План мероприятий по устранению проблем</vt:lpstr>
      <vt:lpstr>Достигнутые результаты</vt:lpstr>
      <vt:lpstr>Полученные эффекты:</vt:lpstr>
      <vt:lpstr>Алгоритм подготовки</vt:lpstr>
      <vt:lpstr>Визуализация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Egor erpo</cp:lastModifiedBy>
  <cp:revision>26</cp:revision>
  <dcterms:created xsi:type="dcterms:W3CDTF">2024-12-05T08:57:48Z</dcterms:created>
  <dcterms:modified xsi:type="dcterms:W3CDTF">2024-12-05T19:33:41Z</dcterms:modified>
</cp:coreProperties>
</file>