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65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07724E-9476-4EC2-8DE4-0721CD35C816}" type="doc">
      <dgm:prSet loTypeId="urn:microsoft.com/office/officeart/2005/8/layout/pyramid1" loCatId="pyramid" qsTypeId="urn:microsoft.com/office/officeart/2005/8/quickstyle/simple2" qsCatId="simple" csTypeId="urn:microsoft.com/office/officeart/2005/8/colors/accent1_2" csCatId="accent1" phldr="1"/>
      <dgm:spPr/>
    </dgm:pt>
    <dgm:pt modelId="{1B90817F-8EA1-44F6-ACC5-5EB0FD8E835A}">
      <dgm:prSet phldrT="[Текст]" custT="1"/>
      <dgm:spPr/>
      <dgm:t>
        <a:bodyPr/>
        <a:lstStyle/>
        <a:p>
          <a:endParaRPr lang="ru-RU" sz="1200" dirty="0"/>
        </a:p>
        <a:p>
          <a:endParaRPr lang="ru-RU" sz="1200" dirty="0"/>
        </a:p>
        <a:p>
          <a:endParaRPr lang="ru-RU" sz="1200" dirty="0"/>
        </a:p>
        <a:p>
          <a:endParaRPr lang="ru-RU" sz="1200" dirty="0"/>
        </a:p>
        <a:p>
          <a:endParaRPr lang="ru-RU" sz="1200" dirty="0"/>
        </a:p>
        <a:p>
          <a:r>
            <a:rPr lang="ru-RU" sz="1200" dirty="0"/>
            <a:t>Федеральный уровень – </a:t>
          </a:r>
        </a:p>
        <a:p>
          <a:r>
            <a:rPr lang="ru-RU" sz="1200" dirty="0"/>
            <a:t>не выявлены</a:t>
          </a:r>
        </a:p>
      </dgm:t>
    </dgm:pt>
    <dgm:pt modelId="{58127C1E-02AD-4112-AF00-CBFD109CC54E}" type="parTrans" cxnId="{A543BD25-D1B2-40F6-AC59-68EF00ABAE52}">
      <dgm:prSet/>
      <dgm:spPr/>
      <dgm:t>
        <a:bodyPr/>
        <a:lstStyle/>
        <a:p>
          <a:endParaRPr lang="ru-RU"/>
        </a:p>
      </dgm:t>
    </dgm:pt>
    <dgm:pt modelId="{2BF27FA0-6722-47BE-9C7F-08936A4DEBE9}" type="sibTrans" cxnId="{A543BD25-D1B2-40F6-AC59-68EF00ABAE52}">
      <dgm:prSet/>
      <dgm:spPr/>
      <dgm:t>
        <a:bodyPr/>
        <a:lstStyle/>
        <a:p>
          <a:endParaRPr lang="ru-RU"/>
        </a:p>
      </dgm:t>
    </dgm:pt>
    <dgm:pt modelId="{977E2D25-DAF6-4D9E-9EC5-187DA3C14004}">
      <dgm:prSet phldrT="[Текст]" custT="1"/>
      <dgm:spPr/>
      <dgm:t>
        <a:bodyPr/>
        <a:lstStyle/>
        <a:p>
          <a:r>
            <a:rPr lang="ru-RU" sz="1200" dirty="0"/>
            <a:t>Региональный уровень –</a:t>
          </a:r>
        </a:p>
        <a:p>
          <a:r>
            <a:rPr lang="ru-RU" sz="1200" dirty="0"/>
            <a:t>не выявлены</a:t>
          </a:r>
        </a:p>
      </dgm:t>
    </dgm:pt>
    <dgm:pt modelId="{CFF7FC5A-7B20-496E-ACA0-9C5A22389CA1}" type="parTrans" cxnId="{8F10DA8F-F876-43B2-A88F-DAA1F0A24452}">
      <dgm:prSet/>
      <dgm:spPr/>
      <dgm:t>
        <a:bodyPr/>
        <a:lstStyle/>
        <a:p>
          <a:endParaRPr lang="ru-RU"/>
        </a:p>
      </dgm:t>
    </dgm:pt>
    <dgm:pt modelId="{CA45CF1D-E417-44F3-B68B-A0340D730642}" type="sibTrans" cxnId="{8F10DA8F-F876-43B2-A88F-DAA1F0A24452}">
      <dgm:prSet/>
      <dgm:spPr/>
      <dgm:t>
        <a:bodyPr/>
        <a:lstStyle/>
        <a:p>
          <a:endParaRPr lang="ru-RU"/>
        </a:p>
      </dgm:t>
    </dgm:pt>
    <dgm:pt modelId="{5EBDA639-9410-4CB3-A2F5-6FAD8F454024}">
      <dgm:prSet phldrT="[Текст]" custT="1"/>
      <dgm:spPr/>
      <dgm:t>
        <a:bodyPr/>
        <a:lstStyle/>
        <a:p>
          <a:r>
            <a:rPr lang="ru-RU" sz="1200" dirty="0"/>
            <a:t>Проблемы решаемые организацией:</a:t>
          </a:r>
        </a:p>
        <a:p>
          <a:r>
            <a:rPr lang="ru-RU" sz="1200" dirty="0"/>
            <a:t>-отсутствие уголка дежурств,</a:t>
          </a:r>
        </a:p>
        <a:p>
          <a:r>
            <a:rPr lang="ru-RU" sz="1200" dirty="0"/>
            <a:t>-отсутствие алгоритма сервировки стола,</a:t>
          </a:r>
        </a:p>
        <a:p>
          <a:r>
            <a:rPr lang="ru-RU" sz="1200" dirty="0"/>
            <a:t>- не рациональная трата времени воспитателя и помощника воспитателя на выбор дежурных, объяснения и показ сервировки столов,</a:t>
          </a:r>
        </a:p>
        <a:p>
          <a:r>
            <a:rPr lang="ru-RU" sz="1200" dirty="0"/>
            <a:t>- недостаточная самостоятельность детей во время процесса дежурства.</a:t>
          </a:r>
        </a:p>
        <a:p>
          <a:endParaRPr lang="ru-RU" sz="1200" dirty="0"/>
        </a:p>
      </dgm:t>
    </dgm:pt>
    <dgm:pt modelId="{58574059-5C7A-4092-B60A-7E65FFF117F8}" type="parTrans" cxnId="{3B14C69E-81FA-4884-92BD-F9A4B50483ED}">
      <dgm:prSet/>
      <dgm:spPr/>
      <dgm:t>
        <a:bodyPr/>
        <a:lstStyle/>
        <a:p>
          <a:endParaRPr lang="ru-RU"/>
        </a:p>
      </dgm:t>
    </dgm:pt>
    <dgm:pt modelId="{D20B2797-2714-4ED9-AF94-62F4AAAB9737}" type="sibTrans" cxnId="{3B14C69E-81FA-4884-92BD-F9A4B50483ED}">
      <dgm:prSet/>
      <dgm:spPr/>
      <dgm:t>
        <a:bodyPr/>
        <a:lstStyle/>
        <a:p>
          <a:endParaRPr lang="ru-RU"/>
        </a:p>
      </dgm:t>
    </dgm:pt>
    <dgm:pt modelId="{1A813881-B01A-49AD-8DF2-7738F40F5277}" type="pres">
      <dgm:prSet presAssocID="{0107724E-9476-4EC2-8DE4-0721CD35C816}" presName="Name0" presStyleCnt="0">
        <dgm:presLayoutVars>
          <dgm:dir/>
          <dgm:animLvl val="lvl"/>
          <dgm:resizeHandles val="exact"/>
        </dgm:presLayoutVars>
      </dgm:prSet>
      <dgm:spPr/>
    </dgm:pt>
    <dgm:pt modelId="{52F1041D-02AD-43AE-8981-D7765F1A5A0F}" type="pres">
      <dgm:prSet presAssocID="{1B90817F-8EA1-44F6-ACC5-5EB0FD8E835A}" presName="Name8" presStyleCnt="0"/>
      <dgm:spPr/>
    </dgm:pt>
    <dgm:pt modelId="{46D899DE-954E-4151-9697-E678478BF66A}" type="pres">
      <dgm:prSet presAssocID="{1B90817F-8EA1-44F6-ACC5-5EB0FD8E835A}" presName="level" presStyleLbl="node1" presStyleIdx="0" presStyleCnt="3" custScaleY="87302" custLinFactNeighborX="1954">
        <dgm:presLayoutVars>
          <dgm:chMax val="1"/>
          <dgm:bulletEnabled val="1"/>
        </dgm:presLayoutVars>
      </dgm:prSet>
      <dgm:spPr/>
    </dgm:pt>
    <dgm:pt modelId="{344631A6-5F65-4D02-B29E-62F10F86ED27}" type="pres">
      <dgm:prSet presAssocID="{1B90817F-8EA1-44F6-ACC5-5EB0FD8E835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44155C4-2EB1-429F-B607-0B48A1D729FC}" type="pres">
      <dgm:prSet presAssocID="{977E2D25-DAF6-4D9E-9EC5-187DA3C14004}" presName="Name8" presStyleCnt="0"/>
      <dgm:spPr/>
    </dgm:pt>
    <dgm:pt modelId="{6E5C8B81-D58B-4FDF-A51A-8B133E6F633A}" type="pres">
      <dgm:prSet presAssocID="{977E2D25-DAF6-4D9E-9EC5-187DA3C14004}" presName="level" presStyleLbl="node1" presStyleIdx="1" presStyleCnt="3" custScaleY="66667">
        <dgm:presLayoutVars>
          <dgm:chMax val="1"/>
          <dgm:bulletEnabled val="1"/>
        </dgm:presLayoutVars>
      </dgm:prSet>
      <dgm:spPr/>
    </dgm:pt>
    <dgm:pt modelId="{E1D497BF-772D-4AF6-8BC7-AAFAED64DEBA}" type="pres">
      <dgm:prSet presAssocID="{977E2D25-DAF6-4D9E-9EC5-187DA3C1400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1641F3A-6EB8-452F-A3FD-035F884E1D61}" type="pres">
      <dgm:prSet presAssocID="{5EBDA639-9410-4CB3-A2F5-6FAD8F454024}" presName="Name8" presStyleCnt="0"/>
      <dgm:spPr/>
    </dgm:pt>
    <dgm:pt modelId="{8E64CFBC-F46F-4E24-891B-BB16DCD76A75}" type="pres">
      <dgm:prSet presAssocID="{5EBDA639-9410-4CB3-A2F5-6FAD8F454024}" presName="level" presStyleLbl="node1" presStyleIdx="2" presStyleCnt="3">
        <dgm:presLayoutVars>
          <dgm:chMax val="1"/>
          <dgm:bulletEnabled val="1"/>
        </dgm:presLayoutVars>
      </dgm:prSet>
      <dgm:spPr/>
    </dgm:pt>
    <dgm:pt modelId="{4C497B41-02E5-43F9-BD7E-931DE4A1F506}" type="pres">
      <dgm:prSet presAssocID="{5EBDA639-9410-4CB3-A2F5-6FAD8F45402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543BD25-D1B2-40F6-AC59-68EF00ABAE52}" srcId="{0107724E-9476-4EC2-8DE4-0721CD35C816}" destId="{1B90817F-8EA1-44F6-ACC5-5EB0FD8E835A}" srcOrd="0" destOrd="0" parTransId="{58127C1E-02AD-4112-AF00-CBFD109CC54E}" sibTransId="{2BF27FA0-6722-47BE-9C7F-08936A4DEBE9}"/>
    <dgm:cxn modelId="{1E97662C-E15A-4401-BBDF-CF50AE905754}" type="presOf" srcId="{977E2D25-DAF6-4D9E-9EC5-187DA3C14004}" destId="{6E5C8B81-D58B-4FDF-A51A-8B133E6F633A}" srcOrd="0" destOrd="0" presId="urn:microsoft.com/office/officeart/2005/8/layout/pyramid1"/>
    <dgm:cxn modelId="{166B0671-833B-4B02-A8CD-0C8C6549AC63}" type="presOf" srcId="{5EBDA639-9410-4CB3-A2F5-6FAD8F454024}" destId="{8E64CFBC-F46F-4E24-891B-BB16DCD76A75}" srcOrd="0" destOrd="0" presId="urn:microsoft.com/office/officeart/2005/8/layout/pyramid1"/>
    <dgm:cxn modelId="{0E839B74-6AC1-456B-8DBA-DF28F967A704}" type="presOf" srcId="{0107724E-9476-4EC2-8DE4-0721CD35C816}" destId="{1A813881-B01A-49AD-8DF2-7738F40F5277}" srcOrd="0" destOrd="0" presId="urn:microsoft.com/office/officeart/2005/8/layout/pyramid1"/>
    <dgm:cxn modelId="{E5D0B05A-C5FF-4CDD-AF1B-7C000CA64D25}" type="presOf" srcId="{977E2D25-DAF6-4D9E-9EC5-187DA3C14004}" destId="{E1D497BF-772D-4AF6-8BC7-AAFAED64DEBA}" srcOrd="1" destOrd="0" presId="urn:microsoft.com/office/officeart/2005/8/layout/pyramid1"/>
    <dgm:cxn modelId="{287AF67D-28C8-4815-85DF-B07A3E2B21DE}" type="presOf" srcId="{5EBDA639-9410-4CB3-A2F5-6FAD8F454024}" destId="{4C497B41-02E5-43F9-BD7E-931DE4A1F506}" srcOrd="1" destOrd="0" presId="urn:microsoft.com/office/officeart/2005/8/layout/pyramid1"/>
    <dgm:cxn modelId="{8F10DA8F-F876-43B2-A88F-DAA1F0A24452}" srcId="{0107724E-9476-4EC2-8DE4-0721CD35C816}" destId="{977E2D25-DAF6-4D9E-9EC5-187DA3C14004}" srcOrd="1" destOrd="0" parTransId="{CFF7FC5A-7B20-496E-ACA0-9C5A22389CA1}" sibTransId="{CA45CF1D-E417-44F3-B68B-A0340D730642}"/>
    <dgm:cxn modelId="{3B14C69E-81FA-4884-92BD-F9A4B50483ED}" srcId="{0107724E-9476-4EC2-8DE4-0721CD35C816}" destId="{5EBDA639-9410-4CB3-A2F5-6FAD8F454024}" srcOrd="2" destOrd="0" parTransId="{58574059-5C7A-4092-B60A-7E65FFF117F8}" sibTransId="{D20B2797-2714-4ED9-AF94-62F4AAAB9737}"/>
    <dgm:cxn modelId="{82E9BEC6-8552-43C6-9A2E-B7C1E44A8D85}" type="presOf" srcId="{1B90817F-8EA1-44F6-ACC5-5EB0FD8E835A}" destId="{344631A6-5F65-4D02-B29E-62F10F86ED27}" srcOrd="1" destOrd="0" presId="urn:microsoft.com/office/officeart/2005/8/layout/pyramid1"/>
    <dgm:cxn modelId="{43C32ADC-98E2-44C5-AB86-8D503B096924}" type="presOf" srcId="{1B90817F-8EA1-44F6-ACC5-5EB0FD8E835A}" destId="{46D899DE-954E-4151-9697-E678478BF66A}" srcOrd="0" destOrd="0" presId="urn:microsoft.com/office/officeart/2005/8/layout/pyramid1"/>
    <dgm:cxn modelId="{4F9FD3AB-49CD-4452-BFD0-0A67BECADD04}" type="presParOf" srcId="{1A813881-B01A-49AD-8DF2-7738F40F5277}" destId="{52F1041D-02AD-43AE-8981-D7765F1A5A0F}" srcOrd="0" destOrd="0" presId="urn:microsoft.com/office/officeart/2005/8/layout/pyramid1"/>
    <dgm:cxn modelId="{0294F836-56DC-4046-A1CB-87A7A22DD8DC}" type="presParOf" srcId="{52F1041D-02AD-43AE-8981-D7765F1A5A0F}" destId="{46D899DE-954E-4151-9697-E678478BF66A}" srcOrd="0" destOrd="0" presId="urn:microsoft.com/office/officeart/2005/8/layout/pyramid1"/>
    <dgm:cxn modelId="{E68BB084-881B-4702-91B5-4E93A39E1CCB}" type="presParOf" srcId="{52F1041D-02AD-43AE-8981-D7765F1A5A0F}" destId="{344631A6-5F65-4D02-B29E-62F10F86ED27}" srcOrd="1" destOrd="0" presId="urn:microsoft.com/office/officeart/2005/8/layout/pyramid1"/>
    <dgm:cxn modelId="{CF64F24C-FC78-43F8-AD38-7CEC52607BA4}" type="presParOf" srcId="{1A813881-B01A-49AD-8DF2-7738F40F5277}" destId="{844155C4-2EB1-429F-B607-0B48A1D729FC}" srcOrd="1" destOrd="0" presId="urn:microsoft.com/office/officeart/2005/8/layout/pyramid1"/>
    <dgm:cxn modelId="{464A5E9E-94CB-4DEB-B276-59D69756EB52}" type="presParOf" srcId="{844155C4-2EB1-429F-B607-0B48A1D729FC}" destId="{6E5C8B81-D58B-4FDF-A51A-8B133E6F633A}" srcOrd="0" destOrd="0" presId="urn:microsoft.com/office/officeart/2005/8/layout/pyramid1"/>
    <dgm:cxn modelId="{6D41ADBC-D332-4D39-9386-E5E19362E886}" type="presParOf" srcId="{844155C4-2EB1-429F-B607-0B48A1D729FC}" destId="{E1D497BF-772D-4AF6-8BC7-AAFAED64DEBA}" srcOrd="1" destOrd="0" presId="urn:microsoft.com/office/officeart/2005/8/layout/pyramid1"/>
    <dgm:cxn modelId="{9596FB8E-C5EE-43B5-897A-424AB6C089B5}" type="presParOf" srcId="{1A813881-B01A-49AD-8DF2-7738F40F5277}" destId="{A1641F3A-6EB8-452F-A3FD-035F884E1D61}" srcOrd="2" destOrd="0" presId="urn:microsoft.com/office/officeart/2005/8/layout/pyramid1"/>
    <dgm:cxn modelId="{C97EF2F0-5CFD-4DC5-A55E-6B7E7310B9A9}" type="presParOf" srcId="{A1641F3A-6EB8-452F-A3FD-035F884E1D61}" destId="{8E64CFBC-F46F-4E24-891B-BB16DCD76A75}" srcOrd="0" destOrd="0" presId="urn:microsoft.com/office/officeart/2005/8/layout/pyramid1"/>
    <dgm:cxn modelId="{A006A8F3-9522-44EF-9435-19C194DC1775}" type="presParOf" srcId="{A1641F3A-6EB8-452F-A3FD-035F884E1D61}" destId="{4C497B41-02E5-43F9-BD7E-931DE4A1F50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899DE-954E-4151-9697-E678478BF66A}">
      <dsp:nvSpPr>
        <dsp:cNvPr id="0" name=""/>
        <dsp:cNvSpPr/>
      </dsp:nvSpPr>
      <dsp:spPr>
        <a:xfrm>
          <a:off x="2041194" y="0"/>
          <a:ext cx="2095503" cy="1645309"/>
        </a:xfrm>
        <a:prstGeom prst="trapezoid">
          <a:avLst>
            <a:gd name="adj" fmla="val 6368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Федеральный уровень –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не выявлены</a:t>
          </a:r>
        </a:p>
      </dsp:txBody>
      <dsp:txXfrm>
        <a:off x="2041194" y="0"/>
        <a:ext cx="2095503" cy="1645309"/>
      </dsp:txXfrm>
    </dsp:sp>
    <dsp:sp modelId="{6E5C8B81-D58B-4FDF-A51A-8B133E6F633A}">
      <dsp:nvSpPr>
        <dsp:cNvPr id="0" name=""/>
        <dsp:cNvSpPr/>
      </dsp:nvSpPr>
      <dsp:spPr>
        <a:xfrm>
          <a:off x="1200146" y="1645309"/>
          <a:ext cx="3695707" cy="1256418"/>
        </a:xfrm>
        <a:prstGeom prst="trapezoid">
          <a:avLst>
            <a:gd name="adj" fmla="val 6368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Региональный уровень –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не выявлены</a:t>
          </a:r>
        </a:p>
      </dsp:txBody>
      <dsp:txXfrm>
        <a:off x="1846895" y="1645309"/>
        <a:ext cx="2402209" cy="1256418"/>
      </dsp:txXfrm>
    </dsp:sp>
    <dsp:sp modelId="{8E64CFBC-F46F-4E24-891B-BB16DCD76A75}">
      <dsp:nvSpPr>
        <dsp:cNvPr id="0" name=""/>
        <dsp:cNvSpPr/>
      </dsp:nvSpPr>
      <dsp:spPr>
        <a:xfrm>
          <a:off x="0" y="2901727"/>
          <a:ext cx="6096000" cy="1884618"/>
        </a:xfrm>
        <a:prstGeom prst="trapezoid">
          <a:avLst>
            <a:gd name="adj" fmla="val 6368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Проблемы решаемые организацией: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-отсутствие уголка дежурств,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-отсутствие алгоритма сервировки стола,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- не рациональная трата времени воспитателя и помощника воспитателя на выбор дежурных, объяснения и показ сервировки столов,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- недостаточная самостоятельность детей во время процесса дежурства.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</dsp:txBody>
      <dsp:txXfrm>
        <a:off x="1066799" y="2901727"/>
        <a:ext cx="3962400" cy="1884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58A60-A076-404E-8C64-424FD004151A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15F85-BB79-454A-A83B-064E3BF6A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296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15F85-BB79-454A-A83B-064E3BF6A84F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15F85-BB79-454A-A83B-064E3BF6A84F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30E2307-1E40-4E12-8716-25BFDA8E7013}" type="datetime1">
              <a:rPr lang="en-US" smtClean="0"/>
              <a:pPr/>
              <a:t>12/5/2024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1FD9D02-426E-46C9-9EE9-0DE1EF8B2838}" type="datetime1">
              <a:rPr lang="en-US" smtClean="0"/>
              <a:pPr/>
              <a:t>12/5/2024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B8AEBBE-F8B2-42CF-9895-E86A608384EB}" type="datetime1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12/5/2024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CDBF60-6CC3-4B74-A60D-3486985E4346}" type="datetime1">
              <a:rPr lang="en-US" smtClean="0"/>
              <a:pPr/>
              <a:t>12/5/2024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12/5/2024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A7E191-5F94-4FC1-B823-BD7CABF7FA06}" type="datetime1">
              <a:rPr lang="en-US" smtClean="0"/>
              <a:pPr/>
              <a:t>12/5/2024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856D55-EFBE-4F9B-8A5F-09D42CA22A9B}" type="datetime1">
              <a:rPr lang="en-US" smtClean="0"/>
              <a:pPr/>
              <a:t>12/5/2024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12/5/2024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2071678"/>
            <a:ext cx="6172200" cy="1376370"/>
          </a:xfrm>
        </p:spPr>
        <p:txBody>
          <a:bodyPr>
            <a:normAutofit fontScale="90000"/>
          </a:bodyPr>
          <a:lstStyle/>
          <a:p>
            <a:r>
              <a:rPr lang="ru-RU" dirty="0"/>
              <a:t>«Оптимизация процесса дежурства после приёма пищи в старшей группе «Непоседы»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5718" y="4725144"/>
            <a:ext cx="6172200" cy="151447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Руководитель проекта: </a:t>
            </a:r>
            <a:endParaRPr lang="en-US" dirty="0"/>
          </a:p>
          <a:p>
            <a:r>
              <a:rPr lang="ru-RU" dirty="0"/>
              <a:t>воспитатель Гусева Оксана Николаевна</a:t>
            </a:r>
            <a:endParaRPr lang="en-US" dirty="0"/>
          </a:p>
          <a:p>
            <a:r>
              <a:rPr lang="ru-RU" dirty="0"/>
              <a:t>Команда проекта: старший воспитатель Канцарина Наталья Анатольевна, помощник воспитателя Ткачёва Светлана Яковлевна, воспитатели: Гусева Оксана Николаевна, Бабич Ольга Андреевна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35630" y="188640"/>
            <a:ext cx="52726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Муниципальное автономное дошкольное образовательное учреждение детский сад № 24 "Колосок" муниципального образования город-курорт Анапа</a:t>
            </a:r>
          </a:p>
        </p:txBody>
      </p:sp>
      <p:pic>
        <p:nvPicPr>
          <p:cNvPr id="7" name="Рисунок 6" descr="0e2d7504-56fd-5d0c-9ae4-3dd27055406c.jpg"/>
          <p:cNvPicPr>
            <a:picLocks noChangeAspect="1"/>
          </p:cNvPicPr>
          <p:nvPr/>
        </p:nvPicPr>
        <p:blipFill>
          <a:blip r:embed="rId2"/>
          <a:srcRect l="31785" t="14668" r="31786" b="13062"/>
          <a:stretch>
            <a:fillRect/>
          </a:stretch>
        </p:blipFill>
        <p:spPr>
          <a:xfrm>
            <a:off x="7554933" y="357166"/>
            <a:ext cx="1079508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CD3066-A80C-DA7A-300C-51E8AE70E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45" y="357166"/>
            <a:ext cx="1121761" cy="13534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C8F54E-5618-4CC3-10A8-16A5C08EA9F6}"/>
              </a:ext>
            </a:extLst>
          </p:cNvPr>
          <p:cNvSpPr txBox="1"/>
          <p:nvPr/>
        </p:nvSpPr>
        <p:spPr>
          <a:xfrm>
            <a:off x="5724128" y="3624930"/>
            <a:ext cx="22917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Начало-01.10.2024</a:t>
            </a:r>
          </a:p>
          <a:p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Окончание-17.10.2024</a:t>
            </a:r>
          </a:p>
        </p:txBody>
      </p:sp>
    </p:spTree>
    <p:extLst>
      <p:ext uri="{BB962C8B-B14F-4D97-AF65-F5344CB8AC3E}">
        <p14:creationId xmlns:p14="http://schemas.microsoft.com/office/powerpoint/2010/main" val="1533187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3092523"/>
            <a:ext cx="6192688" cy="589223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424" r="4523" b="-424"/>
          <a:stretch/>
        </p:blipFill>
        <p:spPr>
          <a:xfrm>
            <a:off x="1475655" y="548679"/>
            <a:ext cx="3769229" cy="255053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8" r="10119"/>
          <a:stretch/>
        </p:blipFill>
        <p:spPr>
          <a:xfrm>
            <a:off x="5436097" y="548680"/>
            <a:ext cx="2880320" cy="255239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2" r="6905" b="18242"/>
          <a:stretch/>
        </p:blipFill>
        <p:spPr>
          <a:xfrm>
            <a:off x="2771800" y="3933056"/>
            <a:ext cx="4240674" cy="25707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3543296" cy="631844"/>
          </a:xfrm>
        </p:spPr>
        <p:txBody>
          <a:bodyPr/>
          <a:lstStyle/>
          <a:p>
            <a:r>
              <a:rPr lang="ru-RU" dirty="0"/>
              <a:t>Паспорт проекта</a:t>
            </a:r>
          </a:p>
        </p:txBody>
      </p:sp>
      <p:pic>
        <p:nvPicPr>
          <p:cNvPr id="3" name="Рисунок 2" descr="0e2d7504-56fd-5d0c-9ae4-3dd27055406c.jpg"/>
          <p:cNvPicPr>
            <a:picLocks noChangeAspect="1"/>
          </p:cNvPicPr>
          <p:nvPr/>
        </p:nvPicPr>
        <p:blipFill>
          <a:blip r:embed="rId2"/>
          <a:srcRect l="31785" t="14668" r="31786" b="13062"/>
          <a:stretch>
            <a:fillRect/>
          </a:stretch>
        </p:blipFill>
        <p:spPr>
          <a:xfrm>
            <a:off x="7572396" y="214290"/>
            <a:ext cx="1079508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32" t="10620" r="19687" b="4690"/>
          <a:stretch/>
        </p:blipFill>
        <p:spPr>
          <a:xfrm>
            <a:off x="539552" y="1420281"/>
            <a:ext cx="6816820" cy="484642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467600" cy="560406"/>
          </a:xfrm>
        </p:spPr>
        <p:txBody>
          <a:bodyPr>
            <a:normAutofit/>
          </a:bodyPr>
          <a:lstStyle/>
          <a:p>
            <a:r>
              <a:rPr lang="ru-RU" sz="2400" dirty="0"/>
              <a:t>Карта текущего состояния процесса</a:t>
            </a:r>
          </a:p>
        </p:txBody>
      </p:sp>
      <p:pic>
        <p:nvPicPr>
          <p:cNvPr id="3" name="Рисунок 2" descr="0e2d7504-56fd-5d0c-9ae4-3dd27055406c.jpg"/>
          <p:cNvPicPr>
            <a:picLocks noChangeAspect="1"/>
          </p:cNvPicPr>
          <p:nvPr/>
        </p:nvPicPr>
        <p:blipFill>
          <a:blip r:embed="rId2"/>
          <a:srcRect l="31785" t="14668" r="31786" b="13062"/>
          <a:stretch>
            <a:fillRect/>
          </a:stretch>
        </p:blipFill>
        <p:spPr>
          <a:xfrm>
            <a:off x="7715272" y="142852"/>
            <a:ext cx="1079508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00100" y="2500306"/>
            <a:ext cx="1500198" cy="9144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  <a:p>
            <a:pPr algn="ctr"/>
            <a:r>
              <a:rPr lang="ru-RU" sz="1400" dirty="0"/>
              <a:t>Определение дежурных</a:t>
            </a:r>
          </a:p>
          <a:p>
            <a:pPr algn="ctr"/>
            <a:r>
              <a:rPr lang="ru-RU" sz="1400" dirty="0"/>
              <a:t>(воспитатель)</a:t>
            </a:r>
          </a:p>
          <a:p>
            <a:pPr algn="ctr"/>
            <a:r>
              <a:rPr lang="ru-RU" sz="1400" b="1" dirty="0"/>
              <a:t>1-2 минуты</a:t>
            </a:r>
          </a:p>
          <a:p>
            <a:pPr algn="ctr"/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2500306"/>
            <a:ext cx="1571636" cy="107157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  <a:p>
            <a:pPr algn="ctr"/>
            <a:r>
              <a:rPr lang="ru-RU" sz="1400" dirty="0"/>
              <a:t>Подготовка детей к дежурству</a:t>
            </a:r>
          </a:p>
          <a:p>
            <a:pPr algn="ctr"/>
            <a:r>
              <a:rPr lang="ru-RU" sz="1400" dirty="0"/>
              <a:t>(воспитанники)</a:t>
            </a:r>
          </a:p>
          <a:p>
            <a:pPr algn="ctr"/>
            <a:r>
              <a:rPr lang="ru-RU" sz="1400" b="1" dirty="0"/>
              <a:t>2 минуты</a:t>
            </a:r>
          </a:p>
          <a:p>
            <a:pPr algn="ctr"/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2500306"/>
            <a:ext cx="2071702" cy="107157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  <a:p>
            <a:pPr algn="ctr"/>
            <a:r>
              <a:rPr lang="ru-RU" sz="1400" dirty="0"/>
              <a:t>Выдача посуды для сервировки стола</a:t>
            </a:r>
          </a:p>
          <a:p>
            <a:pPr algn="ctr"/>
            <a:r>
              <a:rPr lang="ru-RU" sz="1400" dirty="0"/>
              <a:t>(помощник воспитателя)</a:t>
            </a:r>
          </a:p>
          <a:p>
            <a:pPr algn="ctr"/>
            <a:r>
              <a:rPr lang="ru-RU" sz="1400" b="1" dirty="0"/>
              <a:t>2-3 минуты</a:t>
            </a:r>
          </a:p>
          <a:p>
            <a:pPr algn="ctr"/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81399" y="5179231"/>
            <a:ext cx="1571636" cy="107157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  <a:p>
            <a:pPr algn="ctr"/>
            <a:r>
              <a:rPr lang="ru-RU" sz="1400" dirty="0"/>
              <a:t>Окончание дежурства</a:t>
            </a:r>
          </a:p>
          <a:p>
            <a:pPr algn="ctr"/>
            <a:r>
              <a:rPr lang="ru-RU" sz="1400" dirty="0"/>
              <a:t>(воспитанники)</a:t>
            </a:r>
          </a:p>
          <a:p>
            <a:pPr algn="ctr"/>
            <a:r>
              <a:rPr lang="ru-RU" sz="1400" b="1" dirty="0"/>
              <a:t>2 минуты</a:t>
            </a:r>
          </a:p>
          <a:p>
            <a:pPr algn="ctr"/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5143512"/>
            <a:ext cx="1643074" cy="100013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Сервировка столов </a:t>
            </a:r>
          </a:p>
          <a:p>
            <a:pPr algn="ctr"/>
            <a:r>
              <a:rPr lang="ru-RU" sz="1400" dirty="0"/>
              <a:t>(воспитанники)</a:t>
            </a:r>
          </a:p>
          <a:p>
            <a:pPr algn="ctr"/>
            <a:r>
              <a:rPr lang="ru-RU" sz="1400" b="1" dirty="0"/>
              <a:t>8-9 минут</a:t>
            </a:r>
          </a:p>
          <a:p>
            <a:pPr algn="ctr"/>
            <a:endParaRPr lang="ru-RU" sz="14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2571736" y="2714620"/>
            <a:ext cx="714380" cy="357190"/>
          </a:xfrm>
          <a:prstGeom prst="right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flipH="1">
            <a:off x="3078945" y="5500702"/>
            <a:ext cx="714380" cy="357190"/>
          </a:xfrm>
          <a:prstGeom prst="right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гнутая вправо стрелка 11"/>
          <p:cNvSpPr/>
          <p:nvPr/>
        </p:nvSpPr>
        <p:spPr>
          <a:xfrm rot="1343783">
            <a:off x="6052316" y="3788890"/>
            <a:ext cx="1160148" cy="2000264"/>
          </a:xfrm>
          <a:prstGeom prst="curvedLeft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714348" y="714356"/>
            <a:ext cx="2214578" cy="1714512"/>
          </a:xfrm>
          <a:prstGeom prst="irregularSeal1">
            <a:avLst/>
          </a:prstGeom>
          <a:solidFill>
            <a:srgbClr val="FE96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Отсутствие алгоритма определения дежурных</a:t>
            </a:r>
          </a:p>
        </p:txBody>
      </p:sp>
      <p:sp>
        <p:nvSpPr>
          <p:cNvPr id="14" name="Пятно 1 13"/>
          <p:cNvSpPr/>
          <p:nvPr/>
        </p:nvSpPr>
        <p:spPr>
          <a:xfrm>
            <a:off x="3428992" y="857232"/>
            <a:ext cx="1857388" cy="142876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Нет уголка дежурств</a:t>
            </a:r>
          </a:p>
        </p:txBody>
      </p:sp>
      <p:sp>
        <p:nvSpPr>
          <p:cNvPr id="15" name="Пятно 1 14"/>
          <p:cNvSpPr/>
          <p:nvPr/>
        </p:nvSpPr>
        <p:spPr>
          <a:xfrm>
            <a:off x="5643570" y="857232"/>
            <a:ext cx="1928826" cy="142876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Временные затраты</a:t>
            </a:r>
          </a:p>
        </p:txBody>
      </p:sp>
      <p:sp>
        <p:nvSpPr>
          <p:cNvPr id="17" name="Пятно 1 16"/>
          <p:cNvSpPr/>
          <p:nvPr/>
        </p:nvSpPr>
        <p:spPr>
          <a:xfrm>
            <a:off x="2071670" y="3571876"/>
            <a:ext cx="2786082" cy="17145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Отсутствие алгоритма сервировки стола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5072066" y="2714620"/>
            <a:ext cx="714380" cy="357190"/>
          </a:xfrm>
          <a:prstGeom prst="right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858016" y="5572140"/>
            <a:ext cx="1500198" cy="9144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  <a:p>
            <a:pPr algn="ctr"/>
            <a:r>
              <a:rPr lang="ru-RU" sz="1400" dirty="0"/>
              <a:t>ВПП(время протекания процесса)=</a:t>
            </a:r>
          </a:p>
          <a:p>
            <a:pPr algn="ctr"/>
            <a:r>
              <a:rPr lang="ru-RU" sz="1400" b="1" dirty="0"/>
              <a:t>15-17 минут</a:t>
            </a:r>
          </a:p>
          <a:p>
            <a:pPr algn="ctr"/>
            <a:endParaRPr lang="ru-RU" sz="140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70CD36C-25C4-71D4-9A8B-58AD7C2DFB11}"/>
              </a:ext>
            </a:extLst>
          </p:cNvPr>
          <p:cNvSpPr/>
          <p:nvPr/>
        </p:nvSpPr>
        <p:spPr>
          <a:xfrm>
            <a:off x="114272" y="2677303"/>
            <a:ext cx="914400" cy="56040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вход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CF4E2289-9286-0F67-C6F7-3F8C31A7C111}"/>
              </a:ext>
            </a:extLst>
          </p:cNvPr>
          <p:cNvSpPr/>
          <p:nvPr/>
        </p:nvSpPr>
        <p:spPr>
          <a:xfrm>
            <a:off x="114272" y="5424267"/>
            <a:ext cx="1057276" cy="56040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выход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357166"/>
            <a:ext cx="3643338" cy="642942"/>
          </a:xfrm>
        </p:spPr>
        <p:txBody>
          <a:bodyPr>
            <a:normAutofit/>
          </a:bodyPr>
          <a:lstStyle/>
          <a:p>
            <a:r>
              <a:rPr lang="ru-RU" sz="2400" b="0" dirty="0"/>
              <a:t>   Пирамида проблем</a:t>
            </a:r>
          </a:p>
        </p:txBody>
      </p:sp>
      <p:pic>
        <p:nvPicPr>
          <p:cNvPr id="4" name="Рисунок 3" descr="0e2d7504-56fd-5d0c-9ae4-3dd27055406c.jpg"/>
          <p:cNvPicPr>
            <a:picLocks noChangeAspect="1"/>
          </p:cNvPicPr>
          <p:nvPr/>
        </p:nvPicPr>
        <p:blipFill>
          <a:blip r:embed="rId3"/>
          <a:srcRect l="31785" t="14668" r="31786" b="13062"/>
          <a:stretch>
            <a:fillRect/>
          </a:stretch>
        </p:blipFill>
        <p:spPr>
          <a:xfrm>
            <a:off x="7715272" y="142852"/>
            <a:ext cx="1079508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9" name="Схема 8"/>
          <p:cNvGraphicFramePr/>
          <p:nvPr/>
        </p:nvGraphicFramePr>
        <p:xfrm>
          <a:off x="2071670" y="1214422"/>
          <a:ext cx="609600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467600" cy="560406"/>
          </a:xfrm>
        </p:spPr>
        <p:txBody>
          <a:bodyPr>
            <a:normAutofit/>
          </a:bodyPr>
          <a:lstStyle/>
          <a:p>
            <a:r>
              <a:rPr lang="ru-RU" sz="2400" dirty="0"/>
              <a:t>Карта целевого состояния процесса</a:t>
            </a:r>
          </a:p>
        </p:txBody>
      </p:sp>
      <p:pic>
        <p:nvPicPr>
          <p:cNvPr id="3" name="Рисунок 2" descr="0e2d7504-56fd-5d0c-9ae4-3dd27055406c.jpg"/>
          <p:cNvPicPr>
            <a:picLocks noChangeAspect="1"/>
          </p:cNvPicPr>
          <p:nvPr/>
        </p:nvPicPr>
        <p:blipFill>
          <a:blip r:embed="rId2"/>
          <a:srcRect l="31785" t="14668" r="31786" b="13062"/>
          <a:stretch>
            <a:fillRect/>
          </a:stretch>
        </p:blipFill>
        <p:spPr>
          <a:xfrm>
            <a:off x="7715272" y="142852"/>
            <a:ext cx="1079508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00100" y="2500306"/>
            <a:ext cx="1500198" cy="9144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  <a:p>
            <a:pPr algn="ctr"/>
            <a:r>
              <a:rPr lang="ru-RU" sz="1400" dirty="0"/>
              <a:t>Определение дежурных</a:t>
            </a:r>
          </a:p>
          <a:p>
            <a:pPr algn="ctr"/>
            <a:r>
              <a:rPr lang="ru-RU" sz="1400" dirty="0"/>
              <a:t>(воспитатель)</a:t>
            </a:r>
          </a:p>
          <a:p>
            <a:pPr algn="ctr"/>
            <a:r>
              <a:rPr lang="ru-RU" sz="1400" b="1" dirty="0"/>
              <a:t>10 минут</a:t>
            </a:r>
          </a:p>
          <a:p>
            <a:pPr algn="ctr"/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2500306"/>
            <a:ext cx="1571636" cy="107157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  <a:p>
            <a:pPr algn="ctr"/>
            <a:r>
              <a:rPr lang="ru-RU" sz="1400" dirty="0"/>
              <a:t>Подготовка детей к дежурству</a:t>
            </a:r>
          </a:p>
          <a:p>
            <a:pPr algn="ctr"/>
            <a:r>
              <a:rPr lang="ru-RU" sz="1400" dirty="0"/>
              <a:t>(воспитанники)</a:t>
            </a:r>
          </a:p>
          <a:p>
            <a:pPr algn="ctr"/>
            <a:r>
              <a:rPr lang="ru-RU" sz="1400" b="1" dirty="0"/>
              <a:t>0,5 минут</a:t>
            </a:r>
          </a:p>
          <a:p>
            <a:pPr algn="ctr"/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2500306"/>
            <a:ext cx="2071702" cy="107157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  <a:p>
            <a:pPr algn="ctr"/>
            <a:r>
              <a:rPr lang="ru-RU" sz="1400" dirty="0"/>
              <a:t> сервировка столов</a:t>
            </a:r>
          </a:p>
          <a:p>
            <a:pPr algn="ctr"/>
            <a:r>
              <a:rPr lang="ru-RU" sz="1400" dirty="0"/>
              <a:t>(воспитанники)</a:t>
            </a:r>
          </a:p>
          <a:p>
            <a:pPr algn="ctr"/>
            <a:r>
              <a:rPr lang="ru-RU" sz="1400" b="1" dirty="0"/>
              <a:t>7-8 минут</a:t>
            </a:r>
          </a:p>
          <a:p>
            <a:pPr algn="ctr"/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929198"/>
            <a:ext cx="2214578" cy="128588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  <a:p>
            <a:pPr algn="ctr"/>
            <a:r>
              <a:rPr lang="ru-RU" sz="1400" dirty="0"/>
              <a:t>Предварительная подготовка посуды для сервировки столов</a:t>
            </a:r>
          </a:p>
          <a:p>
            <a:pPr algn="ctr"/>
            <a:r>
              <a:rPr lang="ru-RU" sz="1400" dirty="0"/>
              <a:t>(помощник воспитателя)</a:t>
            </a:r>
          </a:p>
          <a:p>
            <a:pPr algn="ctr"/>
            <a:r>
              <a:rPr lang="ru-RU" sz="1400" b="1" dirty="0"/>
              <a:t>1-2 минуты</a:t>
            </a:r>
          </a:p>
          <a:p>
            <a:pPr algn="ctr"/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5429264"/>
            <a:ext cx="1643074" cy="100013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Окончание дежурства </a:t>
            </a:r>
          </a:p>
          <a:p>
            <a:pPr algn="ctr"/>
            <a:r>
              <a:rPr lang="ru-RU" sz="1400" dirty="0"/>
              <a:t>(воспитанники)</a:t>
            </a:r>
          </a:p>
          <a:p>
            <a:pPr algn="ctr"/>
            <a:r>
              <a:rPr lang="ru-RU" sz="1400" b="1" dirty="0"/>
              <a:t>0,5 минут</a:t>
            </a:r>
          </a:p>
          <a:p>
            <a:pPr algn="ctr"/>
            <a:endParaRPr lang="ru-RU" sz="14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2571736" y="2714620"/>
            <a:ext cx="714380" cy="357190"/>
          </a:xfrm>
          <a:prstGeom prst="right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9352021" flipH="1">
            <a:off x="1879118" y="4044054"/>
            <a:ext cx="1842552" cy="357190"/>
          </a:xfrm>
          <a:prstGeom prst="right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гнутая вправо стрелка 11"/>
          <p:cNvSpPr/>
          <p:nvPr/>
        </p:nvSpPr>
        <p:spPr>
          <a:xfrm rot="1343783">
            <a:off x="6052316" y="3788890"/>
            <a:ext cx="1160148" cy="2000264"/>
          </a:xfrm>
          <a:prstGeom prst="curvedLeft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714348" y="714356"/>
            <a:ext cx="2214578" cy="1714512"/>
          </a:xfrm>
          <a:prstGeom prst="irregularSeal1">
            <a:avLst/>
          </a:prstGeom>
          <a:solidFill>
            <a:srgbClr val="00B0F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Создание графика дежурств детей</a:t>
            </a:r>
          </a:p>
        </p:txBody>
      </p:sp>
      <p:sp>
        <p:nvSpPr>
          <p:cNvPr id="14" name="Пятно 1 13"/>
          <p:cNvSpPr/>
          <p:nvPr/>
        </p:nvSpPr>
        <p:spPr>
          <a:xfrm>
            <a:off x="3428992" y="857232"/>
            <a:ext cx="1857388" cy="1428760"/>
          </a:xfrm>
          <a:prstGeom prst="irregularSeal1">
            <a:avLst/>
          </a:prstGeom>
          <a:solidFill>
            <a:srgbClr val="00B0F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Создание уголка дежурств</a:t>
            </a:r>
          </a:p>
        </p:txBody>
      </p:sp>
      <p:sp>
        <p:nvSpPr>
          <p:cNvPr id="15" name="Пятно 1 14"/>
          <p:cNvSpPr/>
          <p:nvPr/>
        </p:nvSpPr>
        <p:spPr>
          <a:xfrm>
            <a:off x="5572132" y="642918"/>
            <a:ext cx="2071702" cy="1785950"/>
          </a:xfrm>
          <a:prstGeom prst="irregularSeal1">
            <a:avLst/>
          </a:prstGeom>
          <a:solidFill>
            <a:srgbClr val="00B0F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Создание алгоритма сервировки стола</a:t>
            </a:r>
          </a:p>
        </p:txBody>
      </p:sp>
      <p:sp>
        <p:nvSpPr>
          <p:cNvPr id="17" name="Пятно 1 16"/>
          <p:cNvSpPr/>
          <p:nvPr/>
        </p:nvSpPr>
        <p:spPr>
          <a:xfrm>
            <a:off x="3714744" y="3571876"/>
            <a:ext cx="2786082" cy="1714512"/>
          </a:xfrm>
          <a:prstGeom prst="irregularSeal1">
            <a:avLst/>
          </a:prstGeom>
          <a:solidFill>
            <a:srgbClr val="00B0F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Размещение в уголке дежурств алгоритма сервировки стола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5072066" y="2714620"/>
            <a:ext cx="714380" cy="357190"/>
          </a:xfrm>
          <a:prstGeom prst="right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858016" y="5572140"/>
            <a:ext cx="1500198" cy="9144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  <a:p>
            <a:pPr algn="ctr"/>
            <a:r>
              <a:rPr lang="ru-RU" sz="1400" dirty="0"/>
              <a:t>ВПП(время протекания процесса)=</a:t>
            </a:r>
          </a:p>
          <a:p>
            <a:pPr algn="ctr"/>
            <a:r>
              <a:rPr lang="ru-RU" sz="1400" b="1" dirty="0"/>
              <a:t>15-17 минут</a:t>
            </a:r>
          </a:p>
          <a:p>
            <a:pPr algn="ctr"/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417530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План мероприятий по устранению проблем</a:t>
            </a:r>
          </a:p>
        </p:txBody>
      </p:sp>
      <p:pic>
        <p:nvPicPr>
          <p:cNvPr id="3" name="Рисунок 2" descr="0e2d7504-56fd-5d0c-9ae4-3dd27055406c.jpg"/>
          <p:cNvPicPr>
            <a:picLocks noChangeAspect="1"/>
          </p:cNvPicPr>
          <p:nvPr/>
        </p:nvPicPr>
        <p:blipFill>
          <a:blip r:embed="rId3"/>
          <a:srcRect l="31785" t="14668" r="31786" b="13062"/>
          <a:stretch>
            <a:fillRect/>
          </a:stretch>
        </p:blipFill>
        <p:spPr>
          <a:xfrm>
            <a:off x="7715272" y="142852"/>
            <a:ext cx="1079508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1214422"/>
          <a:ext cx="6762776" cy="5192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1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1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проблема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способ решения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1279">
                <a:tc>
                  <a:txBody>
                    <a:bodyPr/>
                    <a:lstStyle/>
                    <a:p>
                      <a:r>
                        <a:rPr lang="ru-RU" sz="1600" dirty="0"/>
                        <a:t>1.Нерациональная трата времени воспитателя и младшего воспитателя на выбор дежурных, объяснения и показ сервировки столов.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Воспитатель заранее составляет график дежурств.</a:t>
                      </a:r>
                    </a:p>
                    <a:p>
                      <a:r>
                        <a:rPr lang="ru-RU" sz="1600" dirty="0"/>
                        <a:t>Оформление уголка дежурств, схемы дежурных и алгоритма сервировки стола.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366">
                <a:tc>
                  <a:txBody>
                    <a:bodyPr/>
                    <a:lstStyle/>
                    <a:p>
                      <a:r>
                        <a:rPr lang="ru-RU" sz="1600" dirty="0"/>
                        <a:t>2. Отсутствие уголка дежурств, алгоритма сервировки стола.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Насыщение среды группы элементами «бережливых технологий» (картинки, схемы, алгоритмы).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7567">
                <a:tc>
                  <a:txBody>
                    <a:bodyPr/>
                    <a:lstStyle/>
                    <a:p>
                      <a:r>
                        <a:rPr lang="ru-RU" sz="1600" dirty="0"/>
                        <a:t>3. Недостаточная самостоятельность детей во время процесса дежурства.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Формирование у детей умений быстро готовиться к дежурству.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439718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Достигнутые результаты</a:t>
            </a:r>
          </a:p>
        </p:txBody>
      </p:sp>
      <p:pic>
        <p:nvPicPr>
          <p:cNvPr id="3" name="Рисунок 2" descr="0e2d7504-56fd-5d0c-9ae4-3dd27055406c.jpg"/>
          <p:cNvPicPr>
            <a:picLocks noChangeAspect="1"/>
          </p:cNvPicPr>
          <p:nvPr/>
        </p:nvPicPr>
        <p:blipFill>
          <a:blip r:embed="rId2"/>
          <a:srcRect l="31785" t="14668" r="31786" b="13062"/>
          <a:stretch>
            <a:fillRect/>
          </a:stretch>
        </p:blipFill>
        <p:spPr>
          <a:xfrm>
            <a:off x="7715272" y="142852"/>
            <a:ext cx="1079508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142984"/>
          <a:ext cx="7119968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9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Наименование цели (единица измерения)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Текущий 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Целевой 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Полученный результат , эффект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7368">
                <a:tc>
                  <a:txBody>
                    <a:bodyPr/>
                    <a:lstStyle/>
                    <a:p>
                      <a:r>
                        <a:rPr lang="ru-RU" sz="1400" dirty="0"/>
                        <a:t>1. Сокращение времени дежурства детей при подготовке к обеду (мин.)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15-17 минут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8-10 минут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1.Формирование у детей последовательно и быстро сервировать стол, используя метод визуализации.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2. Отработка и закрепление у детей самостоятельного и добросовестного выполнения последовательных трудовых действий в соответствии с алгоритмом (% от общего количества воспитанников)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2.Формирование самостоятельности у детей во</a:t>
                      </a:r>
                      <a:r>
                        <a:rPr lang="ru-RU" sz="1400" baseline="0" dirty="0"/>
                        <a:t> время дежурства по столовой.</a:t>
                      </a:r>
                    </a:p>
                    <a:p>
                      <a:r>
                        <a:rPr lang="ru-RU" sz="1400" baseline="0" dirty="0"/>
                        <a:t>3.Создание уголка дежурства и алгоритма сервировки .стола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dirty="0"/>
              <a:t>Визуализация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было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/>
              <a:t>стало</a:t>
            </a:r>
          </a:p>
        </p:txBody>
      </p:sp>
      <p:pic>
        <p:nvPicPr>
          <p:cNvPr id="5" name="Рисунок 4" descr="0e2d7504-56fd-5d0c-9ae4-3dd27055406c.jpg"/>
          <p:cNvPicPr>
            <a:picLocks noChangeAspect="1"/>
          </p:cNvPicPr>
          <p:nvPr/>
        </p:nvPicPr>
        <p:blipFill>
          <a:blip r:embed="rId2"/>
          <a:srcRect l="31785" t="14668" r="31786" b="13062"/>
          <a:stretch>
            <a:fillRect/>
          </a:stretch>
        </p:blipFill>
        <p:spPr>
          <a:xfrm>
            <a:off x="7715272" y="142852"/>
            <a:ext cx="1079508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5" r="35239" b="11665"/>
          <a:stretch/>
        </p:blipFill>
        <p:spPr>
          <a:xfrm>
            <a:off x="674913" y="2281370"/>
            <a:ext cx="2960983" cy="305342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r="12381"/>
          <a:stretch/>
        </p:blipFill>
        <p:spPr>
          <a:xfrm>
            <a:off x="4420354" y="2276872"/>
            <a:ext cx="3294918" cy="305792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dirty="0"/>
              <a:t>Визуализация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было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/>
              <a:t>стало</a:t>
            </a:r>
          </a:p>
        </p:txBody>
      </p:sp>
      <p:pic>
        <p:nvPicPr>
          <p:cNvPr id="5" name="Рисунок 4" descr="0e2d7504-56fd-5d0c-9ae4-3dd27055406c.jpg"/>
          <p:cNvPicPr>
            <a:picLocks noChangeAspect="1"/>
          </p:cNvPicPr>
          <p:nvPr/>
        </p:nvPicPr>
        <p:blipFill>
          <a:blip r:embed="rId2"/>
          <a:srcRect l="31785" t="14668" r="31786" b="13062"/>
          <a:stretch>
            <a:fillRect/>
          </a:stretch>
        </p:blipFill>
        <p:spPr>
          <a:xfrm>
            <a:off x="7715272" y="142852"/>
            <a:ext cx="1079508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05" t="3847" r="27777" b="23858"/>
          <a:stretch/>
        </p:blipFill>
        <p:spPr>
          <a:xfrm>
            <a:off x="4286231" y="2367693"/>
            <a:ext cx="3429042" cy="307582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9" r="12707"/>
          <a:stretch/>
        </p:blipFill>
        <p:spPr>
          <a:xfrm>
            <a:off x="525821" y="2367693"/>
            <a:ext cx="3594726" cy="307582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236</TotalTime>
  <Words>459</Words>
  <Application>Microsoft Office PowerPoint</Application>
  <PresentationFormat>Экран (4:3)</PresentationFormat>
  <Paragraphs>112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Century Schoolbook</vt:lpstr>
      <vt:lpstr>Wingdings</vt:lpstr>
      <vt:lpstr>Wingdings 2</vt:lpstr>
      <vt:lpstr>Эркер</vt:lpstr>
      <vt:lpstr>«Оптимизация процесса дежурства после приёма пищи в старшей группе «Непоседы»</vt:lpstr>
      <vt:lpstr>Паспорт проекта</vt:lpstr>
      <vt:lpstr>Карта текущего состояния процесса</vt:lpstr>
      <vt:lpstr>Презентация PowerPoint</vt:lpstr>
      <vt:lpstr>Карта целевого состояния процесса</vt:lpstr>
      <vt:lpstr>План мероприятий по устранению проблем</vt:lpstr>
      <vt:lpstr>Достигнутые результаты</vt:lpstr>
      <vt:lpstr>Визуализация </vt:lpstr>
      <vt:lpstr>Визуализация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Egor erpo</cp:lastModifiedBy>
  <cp:revision>27</cp:revision>
  <dcterms:created xsi:type="dcterms:W3CDTF">2024-12-05T08:57:48Z</dcterms:created>
  <dcterms:modified xsi:type="dcterms:W3CDTF">2024-12-05T17:33:35Z</dcterms:modified>
</cp:coreProperties>
</file>